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7973" r:id="rId2"/>
    <p:sldMasterId id="2147488031" r:id="rId3"/>
  </p:sldMasterIdLst>
  <p:notesMasterIdLst>
    <p:notesMasterId r:id="rId38"/>
  </p:notesMasterIdLst>
  <p:handoutMasterIdLst>
    <p:handoutMasterId r:id="rId39"/>
  </p:handoutMasterIdLst>
  <p:sldIdLst>
    <p:sldId id="256" r:id="rId4"/>
    <p:sldId id="1943" r:id="rId5"/>
    <p:sldId id="1528" r:id="rId6"/>
    <p:sldId id="1891" r:id="rId7"/>
    <p:sldId id="1890" r:id="rId8"/>
    <p:sldId id="1529" r:id="rId9"/>
    <p:sldId id="1944" r:id="rId10"/>
    <p:sldId id="1530" r:id="rId11"/>
    <p:sldId id="1592" r:id="rId12"/>
    <p:sldId id="1888" r:id="rId13"/>
    <p:sldId id="1889" r:id="rId14"/>
    <p:sldId id="1595" r:id="rId15"/>
    <p:sldId id="1536" r:id="rId16"/>
    <p:sldId id="1599" r:id="rId17"/>
    <p:sldId id="1945" r:id="rId18"/>
    <p:sldId id="1894" r:id="rId19"/>
    <p:sldId id="1498" r:id="rId20"/>
    <p:sldId id="1892" r:id="rId21"/>
    <p:sldId id="1496" r:id="rId22"/>
    <p:sldId id="1596" r:id="rId23"/>
    <p:sldId id="1597" r:id="rId24"/>
    <p:sldId id="1598" r:id="rId25"/>
    <p:sldId id="1601" r:id="rId26"/>
    <p:sldId id="1602" r:id="rId27"/>
    <p:sldId id="1946" r:id="rId28"/>
    <p:sldId id="1947" r:id="rId29"/>
    <p:sldId id="1948" r:id="rId30"/>
    <p:sldId id="1607" r:id="rId31"/>
    <p:sldId id="1541" r:id="rId32"/>
    <p:sldId id="1603" r:id="rId33"/>
    <p:sldId id="1604" r:id="rId34"/>
    <p:sldId id="1606" r:id="rId35"/>
    <p:sldId id="1540" r:id="rId36"/>
    <p:sldId id="1917" r:id="rId37"/>
  </p:sldIdLst>
  <p:sldSz cx="9144000" cy="6858000" type="screen4x3"/>
  <p:notesSz cx="6858000" cy="9144000"/>
  <p:defaultTextStyle>
    <a:defPPr>
      <a:defRPr lang="en-GB"/>
    </a:defPPr>
    <a:lvl1pPr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1pPr>
    <a:lvl2pPr marL="742950" indent="-28575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2pPr>
    <a:lvl3pPr marL="11430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3pPr>
    <a:lvl4pPr marL="16002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4pPr>
    <a:lvl5pPr marL="20574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5pPr>
    <a:lvl6pPr marL="2286000" algn="l" defTabSz="457200" rtl="0" eaLnBrk="1" latinLnBrk="0" hangingPunct="1">
      <a:defRPr sz="2400" kern="1200">
        <a:solidFill>
          <a:schemeClr val="bg1"/>
        </a:solidFill>
        <a:latin typeface="Arial" charset="0"/>
        <a:ea typeface="ＭＳ Ｐゴシック" charset="0"/>
        <a:cs typeface="ＭＳ Ｐゴシック" charset="0"/>
      </a:defRPr>
    </a:lvl6pPr>
    <a:lvl7pPr marL="2743200" algn="l" defTabSz="457200" rtl="0" eaLnBrk="1" latinLnBrk="0" hangingPunct="1">
      <a:defRPr sz="2400" kern="1200">
        <a:solidFill>
          <a:schemeClr val="bg1"/>
        </a:solidFill>
        <a:latin typeface="Arial" charset="0"/>
        <a:ea typeface="ＭＳ Ｐゴシック" charset="0"/>
        <a:cs typeface="ＭＳ Ｐゴシック" charset="0"/>
      </a:defRPr>
    </a:lvl7pPr>
    <a:lvl8pPr marL="3200400" algn="l" defTabSz="457200" rtl="0" eaLnBrk="1" latinLnBrk="0" hangingPunct="1">
      <a:defRPr sz="2400" kern="1200">
        <a:solidFill>
          <a:schemeClr val="bg1"/>
        </a:solidFill>
        <a:latin typeface="Arial" charset="0"/>
        <a:ea typeface="ＭＳ Ｐゴシック" charset="0"/>
        <a:cs typeface="ＭＳ Ｐゴシック" charset="0"/>
      </a:defRPr>
    </a:lvl8pPr>
    <a:lvl9pPr marL="3657600" algn="l" defTabSz="457200" rtl="0" eaLnBrk="1" latinLnBrk="0" hangingPunct="1">
      <a:defRPr sz="2400" kern="1200">
        <a:solidFill>
          <a:schemeClr val="bg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27A"/>
    <a:srgbClr val="00785A"/>
    <a:srgbClr val="FFFFFF"/>
    <a:srgbClr val="5A8DFB"/>
    <a:srgbClr val="618FFD"/>
    <a:srgbClr val="00264D"/>
    <a:srgbClr val="636464"/>
    <a:srgbClr val="F3F3F3"/>
    <a:srgbClr val="46FF77"/>
    <a:srgbClr val="E816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9718"/>
    <p:restoredTop sz="81212" autoAdjust="0"/>
  </p:normalViewPr>
  <p:slideViewPr>
    <p:cSldViewPr>
      <p:cViewPr>
        <p:scale>
          <a:sx n="97" d="100"/>
          <a:sy n="97" d="100"/>
        </p:scale>
        <p:origin x="1128" y="63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varScale="1">
      <p:scale>
        <a:sx n="1" d="1"/>
        <a:sy n="1" d="1"/>
      </p:scale>
      <p:origin x="0" y="7232"/>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buClr>
                <a:srgbClr val="000000"/>
              </a:buClr>
              <a:buSzPct val="100000"/>
              <a:buFont typeface="Times New Roman" charset="0"/>
              <a:buNone/>
              <a:defRPr sz="1200">
                <a:ea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buClr>
                <a:srgbClr val="000000"/>
              </a:buClr>
              <a:buSzPct val="100000"/>
              <a:buFont typeface="Times New Roman" charset="0"/>
              <a:buNone/>
              <a:defRPr sz="1200">
                <a:cs typeface="Arial" charset="0"/>
              </a:defRPr>
            </a:lvl1pPr>
          </a:lstStyle>
          <a:p>
            <a:pPr>
              <a:defRPr/>
            </a:pPr>
            <a:fld id="{48D443D6-FB5E-7C42-B16E-7EDDCD870E40}" type="datetime1">
              <a:rPr lang="en-US"/>
              <a:pPr>
                <a:defRPr/>
              </a:pPr>
              <a:t>10/9/20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buClr>
                <a:srgbClr val="000000"/>
              </a:buClr>
              <a:buSzPct val="100000"/>
              <a:buFont typeface="Times New Roman" charset="0"/>
              <a:buNone/>
              <a:defRPr sz="1200">
                <a:ea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buClr>
                <a:srgbClr val="000000"/>
              </a:buClr>
              <a:buSzPct val="100000"/>
              <a:buFont typeface="Times New Roman" charset="0"/>
              <a:buNone/>
              <a:defRPr sz="1200">
                <a:cs typeface="Arial" charset="0"/>
              </a:defRPr>
            </a:lvl1pPr>
          </a:lstStyle>
          <a:p>
            <a:pPr>
              <a:defRPr/>
            </a:pPr>
            <a:fld id="{E037FB44-4180-0044-AD26-22E8151291E6}" type="slidenum">
              <a:rPr lang="en-US"/>
              <a:pPr>
                <a:defRPr/>
              </a:pPr>
              <a:t>‹#›</a:t>
            </a:fld>
            <a:endParaRPr lang="en-US"/>
          </a:p>
        </p:txBody>
      </p:sp>
    </p:spTree>
    <p:extLst>
      <p:ext uri="{BB962C8B-B14F-4D97-AF65-F5344CB8AC3E}">
        <p14:creationId xmlns:p14="http://schemas.microsoft.com/office/powerpoint/2010/main" val="41108116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AutoShape 1"/>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xmlns="" w="9360">
                <a:solidFill>
                  <a:srgbClr val="000000"/>
                </a:solidFill>
                <a:miter lim="800000"/>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21507" name="AutoShape 2"/>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21508" name="Text Box 3"/>
          <p:cNvSpPr txBox="1">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3076" name="Rectangle 4"/>
          <p:cNvSpPr>
            <a:spLocks noGrp="1" noChangeArrowheads="1"/>
          </p:cNvSpPr>
          <p:nvPr>
            <p:ph type="dt"/>
          </p:nvPr>
        </p:nvSpPr>
        <p:spPr bwMode="auto">
          <a:xfrm>
            <a:off x="3884613"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tabLst>
                <a:tab pos="723900" algn="l"/>
                <a:tab pos="1447800" algn="l"/>
                <a:tab pos="2171700" algn="l"/>
                <a:tab pos="2895600" algn="l"/>
              </a:tabLst>
              <a:defRPr sz="1200">
                <a:solidFill>
                  <a:srgbClr val="000000"/>
                </a:solidFill>
                <a:latin typeface="Calibri" charset="0"/>
                <a:ea typeface="Arial" charset="0"/>
                <a:cs typeface="Arial" charset="0"/>
              </a:defRPr>
            </a:lvl1pPr>
          </a:lstStyle>
          <a:p>
            <a:pPr>
              <a:defRPr/>
            </a:pPr>
            <a:endParaRPr lang="en-US"/>
          </a:p>
        </p:txBody>
      </p:sp>
      <p:sp>
        <p:nvSpPr>
          <p:cNvPr id="21510" name="Rectangle 5"/>
          <p:cNvSpPr>
            <a:spLocks noGrp="1" noRot="1" noChangeAspect="1" noChangeArrowheads="1"/>
          </p:cNvSpPr>
          <p:nvPr>
            <p:ph type="sldImg"/>
          </p:nvPr>
        </p:nvSpPr>
        <p:spPr bwMode="auto">
          <a:xfrm>
            <a:off x="1143000" y="685800"/>
            <a:ext cx="4568825" cy="3425825"/>
          </a:xfrm>
          <a:prstGeom prst="rect">
            <a:avLst/>
          </a:prstGeom>
          <a:noFill/>
          <a:ln w="12600">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078" name="Rectangle 6"/>
          <p:cNvSpPr>
            <a:spLocks noGrp="1" noChangeArrowheads="1"/>
          </p:cNvSpPr>
          <p:nvPr>
            <p:ph type="body"/>
          </p:nvPr>
        </p:nvSpPr>
        <p:spPr bwMode="auto">
          <a:xfrm>
            <a:off x="685800" y="4343400"/>
            <a:ext cx="5483225" cy="41116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a:p>
        </p:txBody>
      </p:sp>
      <p:sp>
        <p:nvSpPr>
          <p:cNvPr id="21512" name="Text Box 7"/>
          <p:cNvSpPr txBox="1">
            <a:spLocks noChangeArrowheads="1"/>
          </p:cNvSpPr>
          <p:nvPr/>
        </p:nvSpPr>
        <p:spPr bwMode="auto">
          <a:xfrm>
            <a:off x="0" y="8683625"/>
            <a:ext cx="29718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3080" name="Rectangle 8"/>
          <p:cNvSpPr>
            <a:spLocks noGrp="1" noChangeArrowheads="1"/>
          </p:cNvSpPr>
          <p:nvPr>
            <p:ph type="sldNum"/>
          </p:nvPr>
        </p:nvSpPr>
        <p:spPr bwMode="auto">
          <a:xfrm>
            <a:off x="3884613"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Clr>
                <a:srgbClr val="000000"/>
              </a:buClr>
              <a:buSzPct val="100000"/>
              <a:buFont typeface="Times New Roman" charset="0"/>
              <a:buNone/>
              <a:tabLst>
                <a:tab pos="723900" algn="l"/>
                <a:tab pos="1447800" algn="l"/>
                <a:tab pos="2171700" algn="l"/>
                <a:tab pos="2895600" algn="l"/>
              </a:tabLst>
              <a:defRPr sz="1200">
                <a:solidFill>
                  <a:srgbClr val="000000"/>
                </a:solidFill>
                <a:latin typeface="Calibri" charset="0"/>
                <a:cs typeface="Arial" charset="0"/>
              </a:defRPr>
            </a:lvl1pPr>
          </a:lstStyle>
          <a:p>
            <a:pPr>
              <a:defRPr/>
            </a:pPr>
            <a:fld id="{D7113CB9-9A72-F24E-8D2E-4CA3AFA73C24}" type="slidenum">
              <a:rPr lang="en-US"/>
              <a:pPr>
                <a:defRPr/>
              </a:pPr>
              <a:t>‹#›</a:t>
            </a:fld>
            <a:endParaRPr lang="en-US"/>
          </a:p>
        </p:txBody>
      </p:sp>
    </p:spTree>
    <p:extLst>
      <p:ext uri="{BB962C8B-B14F-4D97-AF65-F5344CB8AC3E}">
        <p14:creationId xmlns:p14="http://schemas.microsoft.com/office/powerpoint/2010/main" val="188909305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ＭＳ Ｐゴシック" charset="-128"/>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8"/>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670ED531-658C-4640-BF33-A8FA3EEF0D5A}" type="slidenum">
              <a:rPr lang="en-US" sz="1200">
                <a:solidFill>
                  <a:srgbClr val="000000"/>
                </a:solidFill>
                <a:latin typeface="Calibri" charset="0"/>
              </a:rPr>
              <a:pPr eaLnBrk="1" hangingPunct="1"/>
              <a:t>1</a:t>
            </a:fld>
            <a:endParaRPr lang="en-US" sz="1200">
              <a:solidFill>
                <a:srgbClr val="000000"/>
              </a:solidFill>
              <a:latin typeface="Calibri" charset="0"/>
            </a:endParaRPr>
          </a:p>
        </p:txBody>
      </p:sp>
      <p:sp>
        <p:nvSpPr>
          <p:cNvPr id="2355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pPr>
              <a:buClr>
                <a:srgbClr val="000000"/>
              </a:buClr>
              <a:buSzPct val="100000"/>
              <a:buFont typeface="Times New Roman" charset="0"/>
              <a:buNone/>
            </a:pPr>
            <a:endParaRPr lang="en-US" sz="1800"/>
          </a:p>
        </p:txBody>
      </p:sp>
      <p:sp>
        <p:nvSpPr>
          <p:cNvPr id="23556" name="Rectangle 2"/>
          <p:cNvSpPr>
            <a:spLocks noGrp="1" noChangeArrowheads="1"/>
          </p:cNvSpPr>
          <p:nvPr>
            <p:ph type="body"/>
          </p:nvPr>
        </p:nvSpPr>
        <p:spPr>
          <a:xfrm>
            <a:off x="685800" y="4343400"/>
            <a:ext cx="5484813" cy="411480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007552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D7113CB9-9A72-F24E-8D2E-4CA3AFA73C24}" type="slidenum">
              <a:rPr lang="en-US" smtClean="0"/>
              <a:pPr>
                <a:defRPr/>
              </a:pPr>
              <a:t>18</a:t>
            </a:fld>
            <a:endParaRPr lang="en-US"/>
          </a:p>
        </p:txBody>
      </p:sp>
    </p:spTree>
    <p:extLst>
      <p:ext uri="{BB962C8B-B14F-4D97-AF65-F5344CB8AC3E}">
        <p14:creationId xmlns:p14="http://schemas.microsoft.com/office/powerpoint/2010/main" val="202576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a:ln/>
        </p:spPr>
      </p:sp>
      <p:sp>
        <p:nvSpPr>
          <p:cNvPr id="123906"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Times New Roman" charset="0"/>
              <a:ea typeface="ＭＳ Ｐゴシック" charset="0"/>
              <a:cs typeface="ＭＳ Ｐゴシック" charset="0"/>
            </a:endParaRPr>
          </a:p>
        </p:txBody>
      </p:sp>
      <p:sp>
        <p:nvSpPr>
          <p:cNvPr id="123907" name="Slide Number Placeholder 3"/>
          <p:cNvSpPr>
            <a:spLocks noGrp="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defTabSz="455613"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defTabSz="455613"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defTabSz="455613"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defTabSz="455613"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defTabSz="455613"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7DB743E4-E216-524C-A83C-A5549E8A1B24}" type="slidenum">
              <a:rPr lang="en-US" sz="1200">
                <a:solidFill>
                  <a:srgbClr val="000000"/>
                </a:solidFill>
                <a:latin typeface="Calibri" charset="0"/>
                <a:cs typeface="Arial" charset="0"/>
              </a:rPr>
              <a:pPr eaLnBrk="1" hangingPunct="1"/>
              <a:t>20</a:t>
            </a:fld>
            <a:endParaRPr lang="en-US" sz="1200">
              <a:solidFill>
                <a:srgbClr val="000000"/>
              </a:solidFill>
              <a:latin typeface="Calibri" charset="0"/>
              <a:cs typeface="Arial" charset="0"/>
            </a:endParaRPr>
          </a:p>
        </p:txBody>
      </p:sp>
    </p:spTree>
    <p:extLst>
      <p:ext uri="{BB962C8B-B14F-4D97-AF65-F5344CB8AC3E}">
        <p14:creationId xmlns:p14="http://schemas.microsoft.com/office/powerpoint/2010/main" val="474851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noChangeArrowheads="1"/>
          </p:cNvSpPr>
          <p:nvPr>
            <p:ph type="sldNum" idx="10"/>
          </p:nvPr>
        </p:nvSpPr>
        <p:spPr>
          <a:xfrm>
            <a:off x="3124200" y="6229350"/>
            <a:ext cx="2130425" cy="473075"/>
          </a:xfrm>
          <a:prstGeom prst="rect">
            <a:avLst/>
          </a:prstGeom>
        </p:spPr>
        <p:txBody>
          <a:bodyPr/>
          <a:lstStyle>
            <a:lvl1pPr>
              <a:defRPr/>
            </a:lvl1pPr>
          </a:lstStyle>
          <a:p>
            <a:pPr>
              <a:defRPr/>
            </a:pPr>
            <a:fld id="{365B7102-0CB9-2C4E-AEDB-C4FD3D7C4C68}" type="slidenum">
              <a:rPr lang="en-US"/>
              <a:pPr>
                <a:defRPr/>
              </a:pPr>
              <a:t>‹#›</a:t>
            </a:fld>
            <a:endParaRPr lang="en-US"/>
          </a:p>
        </p:txBody>
      </p:sp>
    </p:spTree>
    <p:extLst>
      <p:ext uri="{BB962C8B-B14F-4D97-AF65-F5344CB8AC3E}">
        <p14:creationId xmlns:p14="http://schemas.microsoft.com/office/powerpoint/2010/main" val="4006404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71725733-1B8F-5449-9ECF-042DB0F4900F}" type="slidenum">
              <a:rPr lang="en-US"/>
              <a:pPr>
                <a:defRPr/>
              </a:pPr>
              <a:t>‹#›</a:t>
            </a:fld>
            <a:endParaRPr lang="en-US"/>
          </a:p>
        </p:txBody>
      </p:sp>
    </p:spTree>
    <p:extLst>
      <p:ext uri="{BB962C8B-B14F-4D97-AF65-F5344CB8AC3E}">
        <p14:creationId xmlns:p14="http://schemas.microsoft.com/office/powerpoint/2010/main" val="115229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9B43069C-7532-0A4A-B02D-62BF9FBF5EC4}" type="slidenum">
              <a:rPr lang="en-US"/>
              <a:pPr>
                <a:defRPr/>
              </a:pPr>
              <a:t>‹#›</a:t>
            </a:fld>
            <a:endParaRPr lang="en-US"/>
          </a:p>
        </p:txBody>
      </p:sp>
    </p:spTree>
    <p:extLst>
      <p:ext uri="{BB962C8B-B14F-4D97-AF65-F5344CB8AC3E}">
        <p14:creationId xmlns:p14="http://schemas.microsoft.com/office/powerpoint/2010/main" val="213220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B1CA5223-C332-5245-A96F-DC10F9F2F1FE}" type="slidenum">
              <a:rPr lang="en-US"/>
              <a:pPr>
                <a:defRPr/>
              </a:pPr>
              <a:t>‹#›</a:t>
            </a:fld>
            <a:endParaRPr lang="en-US"/>
          </a:p>
        </p:txBody>
      </p:sp>
    </p:spTree>
    <p:extLst>
      <p:ext uri="{BB962C8B-B14F-4D97-AF65-F5344CB8AC3E}">
        <p14:creationId xmlns:p14="http://schemas.microsoft.com/office/powerpoint/2010/main" val="277478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6"/>
            <a:ext cx="5486400" cy="4114800"/>
          </a:xfr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BA592C28-389E-D14B-B82F-305FC6877BE8}" type="slidenum">
              <a:rPr lang="en-US"/>
              <a:pPr>
                <a:defRPr/>
              </a:pPr>
              <a:t>‹#›</a:t>
            </a:fld>
            <a:endParaRPr lang="en-US"/>
          </a:p>
        </p:txBody>
      </p:sp>
    </p:spTree>
    <p:extLst>
      <p:ext uri="{BB962C8B-B14F-4D97-AF65-F5344CB8AC3E}">
        <p14:creationId xmlns:p14="http://schemas.microsoft.com/office/powerpoint/2010/main" val="780106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296C00B1-3557-B143-BB4A-6D53182C1372}" type="slidenum">
              <a:rPr lang="en-US"/>
              <a:pPr>
                <a:defRPr/>
              </a:pPr>
              <a:t>‹#›</a:t>
            </a:fld>
            <a:endParaRPr lang="en-US"/>
          </a:p>
        </p:txBody>
      </p:sp>
    </p:spTree>
    <p:extLst>
      <p:ext uri="{BB962C8B-B14F-4D97-AF65-F5344CB8AC3E}">
        <p14:creationId xmlns:p14="http://schemas.microsoft.com/office/powerpoint/2010/main" val="1856874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339725"/>
            <a:ext cx="6018213" cy="6051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8E7B655C-271A-2642-B6AB-CDB6F2DA9D96}" type="slidenum">
              <a:rPr lang="en-US"/>
              <a:pPr>
                <a:defRPr/>
              </a:pPr>
              <a:t>‹#›</a:t>
            </a:fld>
            <a:endParaRPr lang="en-US"/>
          </a:p>
        </p:txBody>
      </p:sp>
    </p:spTree>
    <p:extLst>
      <p:ext uri="{BB962C8B-B14F-4D97-AF65-F5344CB8AC3E}">
        <p14:creationId xmlns:p14="http://schemas.microsoft.com/office/powerpoint/2010/main" val="4283459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Text Placeholder 2"/>
          <p:cNvSpPr>
            <a:spLocks noGrp="1"/>
          </p:cNvSpPr>
          <p:nvPr>
            <p:ph type="body" sz="half" idx="1"/>
          </p:nvPr>
        </p:nvSpPr>
        <p:spPr>
          <a:xfrm>
            <a:off x="457201" y="1600200"/>
            <a:ext cx="4037013" cy="4111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600200"/>
            <a:ext cx="4037012" cy="1979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732214"/>
            <a:ext cx="4037012" cy="1979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idx="10"/>
          </p:nvPr>
        </p:nvSpPr>
        <p:spPr>
          <a:ln/>
        </p:spPr>
        <p:txBody>
          <a:bodyPr/>
          <a:lstStyle>
            <a:lvl1pPr>
              <a:defRPr/>
            </a:lvl1pPr>
          </a:lstStyle>
          <a:p>
            <a:pPr>
              <a:defRPr/>
            </a:pPr>
            <a:fld id="{71459861-D434-8847-B793-6F241F81396B}" type="slidenum">
              <a:rPr lang="en-US"/>
              <a:pPr>
                <a:defRPr/>
              </a:pPr>
              <a:t>‹#›</a:t>
            </a:fld>
            <a:endParaRPr lang="en-US"/>
          </a:p>
        </p:txBody>
      </p:sp>
    </p:spTree>
    <p:extLst>
      <p:ext uri="{BB962C8B-B14F-4D97-AF65-F5344CB8AC3E}">
        <p14:creationId xmlns:p14="http://schemas.microsoft.com/office/powerpoint/2010/main" val="1134730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F9FBD444-948A-3A40-AE17-80DA105D5622}" type="slidenum">
              <a:rPr lang="en-US"/>
              <a:pPr>
                <a:defRPr/>
              </a:pPr>
              <a:t>‹#›</a:t>
            </a:fld>
            <a:endParaRPr lang="en-US"/>
          </a:p>
        </p:txBody>
      </p:sp>
    </p:spTree>
    <p:extLst>
      <p:ext uri="{BB962C8B-B14F-4D97-AF65-F5344CB8AC3E}">
        <p14:creationId xmlns:p14="http://schemas.microsoft.com/office/powerpoint/2010/main" val="209877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noChangeArrowheads="1"/>
          </p:cNvSpPr>
          <p:nvPr>
            <p:ph type="sldNum" idx="10"/>
          </p:nvPr>
        </p:nvSpPr>
        <p:spPr>
          <a:xfrm>
            <a:off x="6858000" y="6248400"/>
            <a:ext cx="2130425" cy="473075"/>
          </a:xfrm>
          <a:prstGeom prst="rect">
            <a:avLst/>
          </a:prstGeom>
        </p:spPr>
        <p:txBody>
          <a:bodyPr/>
          <a:lstStyle>
            <a:lvl1pPr>
              <a:defRPr>
                <a:ea typeface="ＭＳ Ｐゴシック" charset="-128"/>
                <a:cs typeface="ＭＳ Ｐゴシック" charset="-128"/>
              </a:defRPr>
            </a:lvl1pPr>
          </a:lstStyle>
          <a:p>
            <a:pPr>
              <a:defRPr/>
            </a:pPr>
            <a:fld id="{D7740E11-9CFB-B54D-84A8-E9F7C80E41CB}" type="slidenum">
              <a:rPr lang="en-US"/>
              <a:pPr>
                <a:defRPr/>
              </a:pPr>
              <a:t>‹#›</a:t>
            </a:fld>
            <a:r>
              <a:rPr lang="en-US"/>
              <a:t> of 12</a:t>
            </a:r>
          </a:p>
        </p:txBody>
      </p:sp>
    </p:spTree>
    <p:extLst>
      <p:ext uri="{BB962C8B-B14F-4D97-AF65-F5344CB8AC3E}">
        <p14:creationId xmlns:p14="http://schemas.microsoft.com/office/powerpoint/2010/main" val="170411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09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noChangeArrowheads="1"/>
          </p:cNvSpPr>
          <p:nvPr>
            <p:ph type="sldNum" idx="10"/>
          </p:nvPr>
        </p:nvSpPr>
        <p:spPr>
          <a:xfrm>
            <a:off x="3124200" y="6229350"/>
            <a:ext cx="2130425" cy="473075"/>
          </a:xfrm>
          <a:prstGeom prst="rect">
            <a:avLst/>
          </a:prstGeom>
        </p:spPr>
        <p:txBody>
          <a:bodyPr/>
          <a:lstStyle>
            <a:lvl1pPr>
              <a:defRPr/>
            </a:lvl1pPr>
          </a:lstStyle>
          <a:p>
            <a:pPr>
              <a:defRPr/>
            </a:pPr>
            <a:fld id="{58E93E3D-F40E-5E49-AE61-FB4A0F70F1C0}" type="slidenum">
              <a:rPr lang="en-US"/>
              <a:pPr>
                <a:defRPr/>
              </a:pPr>
              <a:t>‹#›</a:t>
            </a:fld>
            <a:endParaRPr lang="en-US"/>
          </a:p>
        </p:txBody>
      </p:sp>
    </p:spTree>
    <p:extLst>
      <p:ext uri="{BB962C8B-B14F-4D97-AF65-F5344CB8AC3E}">
        <p14:creationId xmlns:p14="http://schemas.microsoft.com/office/powerpoint/2010/main" val="3793015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lvl1pPr>
              <a:defRPr>
                <a:solidFill>
                  <a:srgbClr val="191966"/>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96" indent="0" algn="ctr">
              <a:buNone/>
              <a:defRPr/>
            </a:lvl2pPr>
            <a:lvl3pPr marL="914391" indent="0" algn="ctr">
              <a:buNone/>
              <a:defRPr/>
            </a:lvl3pPr>
            <a:lvl4pPr marL="1371587" indent="0" algn="ctr">
              <a:buNone/>
              <a:defRPr/>
            </a:lvl4pPr>
            <a:lvl5pPr marL="1828782" indent="0" algn="ctr">
              <a:buNone/>
              <a:defRPr/>
            </a:lvl5pPr>
            <a:lvl6pPr marL="2285978" indent="0" algn="ctr">
              <a:buNone/>
              <a:defRPr/>
            </a:lvl6pPr>
            <a:lvl7pPr marL="2743173" indent="0" algn="ctr">
              <a:buNone/>
              <a:defRPr/>
            </a:lvl7pPr>
            <a:lvl8pPr marL="3200368" indent="0" algn="ctr">
              <a:buNone/>
              <a:defRPr/>
            </a:lvl8pPr>
            <a:lvl9pPr marL="3657563" indent="0" algn="ctr">
              <a:buNone/>
              <a:defRPr/>
            </a:lvl9pPr>
          </a:lstStyle>
          <a:p>
            <a:r>
              <a:rPr lang="en-US"/>
              <a:t>Click to edit Master subtitle style</a:t>
            </a:r>
          </a:p>
        </p:txBody>
      </p:sp>
      <p:sp>
        <p:nvSpPr>
          <p:cNvPr id="4" name="Rectangle 5"/>
          <p:cNvSpPr>
            <a:spLocks noGrp="1" noChangeArrowheads="1"/>
          </p:cNvSpPr>
          <p:nvPr>
            <p:ph type="sldNum" idx="10"/>
          </p:nvPr>
        </p:nvSpPr>
        <p:spPr>
          <a:ln/>
        </p:spPr>
        <p:txBody>
          <a:bodyPr/>
          <a:lstStyle>
            <a:lvl1pPr>
              <a:defRPr/>
            </a:lvl1pPr>
          </a:lstStyle>
          <a:p>
            <a:pPr>
              <a:defRPr/>
            </a:pPr>
            <a:fld id="{3DABE530-3E2A-7240-84D3-6888A7CE5524}" type="slidenum">
              <a:rPr lang="en-US"/>
              <a:pPr>
                <a:defRPr/>
              </a:pPr>
              <a:t>‹#›</a:t>
            </a:fld>
            <a:endParaRPr lang="en-US"/>
          </a:p>
        </p:txBody>
      </p:sp>
    </p:spTree>
    <p:extLst>
      <p:ext uri="{BB962C8B-B14F-4D97-AF65-F5344CB8AC3E}">
        <p14:creationId xmlns:p14="http://schemas.microsoft.com/office/powerpoint/2010/main" val="1727289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400" b="0" baseline="0"/>
            </a:lvl1pPr>
            <a:lvl2pPr>
              <a:defRPr sz="2400" b="0" baseline="0"/>
            </a:lvl2pPr>
            <a:lvl3pPr>
              <a:defRPr sz="2400" b="0" baseline="0"/>
            </a:lvl3pPr>
            <a:lvl4pPr>
              <a:defRPr sz="2400" b="0" baseline="0"/>
            </a:lvl4pPr>
            <a:lvl5pPr>
              <a:defRPr sz="2400" b="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idx="10"/>
          </p:nvPr>
        </p:nvSpPr>
        <p:spPr>
          <a:xfrm>
            <a:off x="6858000" y="6248400"/>
            <a:ext cx="2130425" cy="473075"/>
          </a:xfrm>
        </p:spPr>
        <p:txBody>
          <a:bodyPr/>
          <a:lstStyle>
            <a:lvl1pPr>
              <a:buFont typeface="Times New Roman" charset="0"/>
              <a:buNone/>
              <a:defRPr>
                <a:latin typeface="Arial" charset="0"/>
                <a:ea typeface="ＭＳ Ｐゴシック" charset="-128"/>
                <a:cs typeface="ＭＳ Ｐゴシック" charset="-128"/>
              </a:defRPr>
            </a:lvl1pPr>
          </a:lstStyle>
          <a:p>
            <a:pPr>
              <a:defRPr/>
            </a:pPr>
            <a:fld id="{7C24571C-B371-CC4A-8428-B01298E573C2}" type="slidenum">
              <a:rPr lang="en-US"/>
              <a:pPr>
                <a:defRPr/>
              </a:pPr>
              <a:t>‹#›</a:t>
            </a:fld>
            <a:r>
              <a:rPr lang="en-US"/>
              <a:t> of 12</a:t>
            </a:r>
          </a:p>
        </p:txBody>
      </p:sp>
    </p:spTree>
    <p:extLst>
      <p:ext uri="{BB962C8B-B14F-4D97-AF65-F5344CB8AC3E}">
        <p14:creationId xmlns:p14="http://schemas.microsoft.com/office/powerpoint/2010/main" val="4289515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lvl1pPr>
            <a:lvl2pPr marL="457196" indent="0">
              <a:buNone/>
              <a:defRPr sz="1800"/>
            </a:lvl2pPr>
            <a:lvl3pPr marL="914391" indent="0">
              <a:buNone/>
              <a:defRPr sz="1600"/>
            </a:lvl3pPr>
            <a:lvl4pPr marL="1371587" indent="0">
              <a:buNone/>
              <a:defRPr sz="1400"/>
            </a:lvl4pPr>
            <a:lvl5pPr marL="1828782" indent="0">
              <a:buNone/>
              <a:defRPr sz="1400"/>
            </a:lvl5pPr>
            <a:lvl6pPr marL="2285978" indent="0">
              <a:buNone/>
              <a:defRPr sz="1400"/>
            </a:lvl6pPr>
            <a:lvl7pPr marL="2743173" indent="0">
              <a:buNone/>
              <a:defRPr sz="1400"/>
            </a:lvl7pPr>
            <a:lvl8pPr marL="3200368" indent="0">
              <a:buNone/>
              <a:defRPr sz="1400"/>
            </a:lvl8pPr>
            <a:lvl9pPr marL="3657563" indent="0">
              <a:buNone/>
              <a:defRPr sz="1400"/>
            </a:lvl9pPr>
          </a:lstStyle>
          <a:p>
            <a:pPr lvl="0"/>
            <a:r>
              <a:rPr lang="en-US"/>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C3FA231B-5FB3-5A40-BE9D-42A9501D0B21}" type="slidenum">
              <a:rPr lang="en-US"/>
              <a:pPr>
                <a:defRPr/>
              </a:pPr>
              <a:t>‹#›</a:t>
            </a:fld>
            <a:endParaRPr lang="en-US"/>
          </a:p>
        </p:txBody>
      </p:sp>
    </p:spTree>
    <p:extLst>
      <p:ext uri="{BB962C8B-B14F-4D97-AF65-F5344CB8AC3E}">
        <p14:creationId xmlns:p14="http://schemas.microsoft.com/office/powerpoint/2010/main" val="428317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idx="10"/>
          </p:nvPr>
        </p:nvSpPr>
        <p:spPr>
          <a:ln/>
        </p:spPr>
        <p:txBody>
          <a:bodyPr/>
          <a:lstStyle>
            <a:lvl1pPr>
              <a:defRPr/>
            </a:lvl1pPr>
          </a:lstStyle>
          <a:p>
            <a:pPr>
              <a:defRPr/>
            </a:pPr>
            <a:fld id="{C48521AB-964B-6343-9853-22B16767F21B}" type="slidenum">
              <a:rPr lang="en-US"/>
              <a:pPr>
                <a:defRPr/>
              </a:pPr>
              <a:t>‹#›</a:t>
            </a:fld>
            <a:endParaRPr lang="en-US"/>
          </a:p>
        </p:txBody>
      </p:sp>
    </p:spTree>
    <p:extLst>
      <p:ext uri="{BB962C8B-B14F-4D97-AF65-F5344CB8AC3E}">
        <p14:creationId xmlns:p14="http://schemas.microsoft.com/office/powerpoint/2010/main" val="3855653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idx="10"/>
          </p:nvPr>
        </p:nvSpPr>
        <p:spPr>
          <a:ln/>
        </p:spPr>
        <p:txBody>
          <a:bodyPr/>
          <a:lstStyle>
            <a:lvl1pPr>
              <a:defRPr/>
            </a:lvl1pPr>
          </a:lstStyle>
          <a:p>
            <a:pPr>
              <a:defRPr/>
            </a:pPr>
            <a:fld id="{52C0D95B-840C-0D40-8AC9-68A719E9EF8F}" type="slidenum">
              <a:rPr lang="en-US"/>
              <a:pPr>
                <a:defRPr/>
              </a:pPr>
              <a:t>‹#›</a:t>
            </a:fld>
            <a:endParaRPr lang="en-US"/>
          </a:p>
        </p:txBody>
      </p:sp>
    </p:spTree>
    <p:extLst>
      <p:ext uri="{BB962C8B-B14F-4D97-AF65-F5344CB8AC3E}">
        <p14:creationId xmlns:p14="http://schemas.microsoft.com/office/powerpoint/2010/main" val="28117882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Tree>
  </p:cSld>
  <p:clrMap bg1="lt1" tx1="dk1" bg2="lt2" tx2="dk2" accent1="accent1" accent2="accent2" accent3="accent3" accent4="accent4" accent5="accent5" accent6="accent6" hlink="hlink" folHlink="folHlink"/>
  <p:sldLayoutIdLst>
    <p:sldLayoutId id="2147487797" r:id="rId1"/>
    <p:sldLayoutId id="2147487798" r:id="rId2"/>
    <p:sldLayoutId id="2147487784" r:id="rId3"/>
    <p:sldLayoutId id="2147487799" r:id="rId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400">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000">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bwMode="auto">
          <a:xfrm>
            <a:off x="381000" y="228600"/>
            <a:ext cx="8393113"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t>Click to edit Title Slide</a:t>
            </a:r>
          </a:p>
        </p:txBody>
      </p:sp>
      <p:sp>
        <p:nvSpPr>
          <p:cNvPr id="390147" name="Rectangle 3"/>
          <p:cNvSpPr>
            <a:spLocks noGrp="1" noChangeArrowheads="1"/>
          </p:cNvSpPr>
          <p:nvPr>
            <p:ph type="body" idx="1"/>
          </p:nvPr>
        </p:nvSpPr>
        <p:spPr bwMode="auto">
          <a:xfrm>
            <a:off x="381000" y="1420813"/>
            <a:ext cx="8388350" cy="2178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0724" name="Picture 4" descr="WinHec-Logo-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
          <a:xfrm>
            <a:off x="7639050" y="6130925"/>
            <a:ext cx="1120775"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51462930"/>
      </p:ext>
    </p:extLst>
  </p:cSld>
  <p:clrMap bg1="dk2" tx1="lt1" bg2="dk1" tx2="lt2" accent1="accent1" accent2="accent2" accent3="accent3" accent4="accent4" accent5="accent5" accent6="accent6" hlink="hlink" folHlink="folHlink"/>
  <p:transition>
    <p:fade/>
  </p:transition>
  <p:txStyles>
    <p:titleStyle>
      <a:lvl1pPr algn="l" rtl="0" eaLnBrk="0" fontAlgn="base" hangingPunct="0">
        <a:lnSpc>
          <a:spcPct val="90000"/>
        </a:lnSpc>
        <a:spcBef>
          <a:spcPct val="30000"/>
        </a:spcBef>
        <a:spcAft>
          <a:spcPct val="0"/>
        </a:spcAft>
        <a:defRPr sz="4800" b="1">
          <a:solidFill>
            <a:schemeClr val="tx2"/>
          </a:solidFill>
          <a:effectLst>
            <a:outerShdw blurRad="38100" dist="38100" dir="2700000" algn="tl">
              <a:srgbClr val="000000"/>
            </a:outerShdw>
          </a:effectLst>
          <a:latin typeface="+mj-lt"/>
          <a:ea typeface="ＭＳ Ｐゴシック" charset="-128"/>
          <a:cs typeface="ＭＳ Ｐゴシック" charset="-128"/>
        </a:defRPr>
      </a:lvl1pPr>
      <a:lvl2pPr algn="l" rtl="0" eaLnBrk="0" fontAlgn="base" hangingPunct="0">
        <a:lnSpc>
          <a:spcPct val="90000"/>
        </a:lnSpc>
        <a:spcBef>
          <a:spcPct val="30000"/>
        </a:spcBef>
        <a:spcAft>
          <a:spcPct val="0"/>
        </a:spcAft>
        <a:defRPr sz="48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2pPr>
      <a:lvl3pPr algn="l" rtl="0" eaLnBrk="0" fontAlgn="base" hangingPunct="0">
        <a:lnSpc>
          <a:spcPct val="90000"/>
        </a:lnSpc>
        <a:spcBef>
          <a:spcPct val="30000"/>
        </a:spcBef>
        <a:spcAft>
          <a:spcPct val="0"/>
        </a:spcAft>
        <a:defRPr sz="48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3pPr>
      <a:lvl4pPr algn="l" rtl="0" eaLnBrk="0" fontAlgn="base" hangingPunct="0">
        <a:lnSpc>
          <a:spcPct val="90000"/>
        </a:lnSpc>
        <a:spcBef>
          <a:spcPct val="30000"/>
        </a:spcBef>
        <a:spcAft>
          <a:spcPct val="0"/>
        </a:spcAft>
        <a:defRPr sz="48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4pPr>
      <a:lvl5pPr algn="l" rtl="0" eaLnBrk="0" fontAlgn="base" hangingPunct="0">
        <a:lnSpc>
          <a:spcPct val="90000"/>
        </a:lnSpc>
        <a:spcBef>
          <a:spcPct val="30000"/>
        </a:spcBef>
        <a:spcAft>
          <a:spcPct val="0"/>
        </a:spcAft>
        <a:defRPr sz="4800" b="1">
          <a:solidFill>
            <a:schemeClr val="tx2"/>
          </a:solidFill>
          <a:effectLst>
            <a:outerShdw blurRad="38100" dist="38100" dir="2700000" algn="tl">
              <a:srgbClr val="000000"/>
            </a:outerShdw>
          </a:effectLst>
          <a:latin typeface="Arial" charset="0"/>
          <a:ea typeface="ＭＳ Ｐゴシック" charset="-128"/>
          <a:cs typeface="ＭＳ Ｐゴシック" charset="-128"/>
        </a:defRPr>
      </a:lvl5pPr>
      <a:lvl6pPr marL="457200" algn="l" rtl="0" fontAlgn="base">
        <a:lnSpc>
          <a:spcPct val="90000"/>
        </a:lnSpc>
        <a:spcBef>
          <a:spcPct val="30000"/>
        </a:spcBef>
        <a:spcAft>
          <a:spcPct val="0"/>
        </a:spcAft>
        <a:defRPr sz="4800" b="1">
          <a:solidFill>
            <a:schemeClr val="tx2"/>
          </a:solidFill>
          <a:effectLst>
            <a:outerShdw blurRad="38100" dist="38100" dir="2700000" algn="tl">
              <a:srgbClr val="000000"/>
            </a:outerShdw>
          </a:effectLst>
          <a:latin typeface="Arial" charset="0"/>
        </a:defRPr>
      </a:lvl6pPr>
      <a:lvl7pPr marL="914400" algn="l" rtl="0" fontAlgn="base">
        <a:lnSpc>
          <a:spcPct val="90000"/>
        </a:lnSpc>
        <a:spcBef>
          <a:spcPct val="30000"/>
        </a:spcBef>
        <a:spcAft>
          <a:spcPct val="0"/>
        </a:spcAft>
        <a:defRPr sz="4800" b="1">
          <a:solidFill>
            <a:schemeClr val="tx2"/>
          </a:solidFill>
          <a:effectLst>
            <a:outerShdw blurRad="38100" dist="38100" dir="2700000" algn="tl">
              <a:srgbClr val="000000"/>
            </a:outerShdw>
          </a:effectLst>
          <a:latin typeface="Arial" charset="0"/>
        </a:defRPr>
      </a:lvl7pPr>
      <a:lvl8pPr marL="1371600" algn="l" rtl="0" fontAlgn="base">
        <a:lnSpc>
          <a:spcPct val="90000"/>
        </a:lnSpc>
        <a:spcBef>
          <a:spcPct val="30000"/>
        </a:spcBef>
        <a:spcAft>
          <a:spcPct val="0"/>
        </a:spcAft>
        <a:defRPr sz="4800" b="1">
          <a:solidFill>
            <a:schemeClr val="tx2"/>
          </a:solidFill>
          <a:effectLst>
            <a:outerShdw blurRad="38100" dist="38100" dir="2700000" algn="tl">
              <a:srgbClr val="000000"/>
            </a:outerShdw>
          </a:effectLst>
          <a:latin typeface="Arial" charset="0"/>
        </a:defRPr>
      </a:lvl8pPr>
      <a:lvl9pPr marL="1828800" algn="l" rtl="0" fontAlgn="base">
        <a:lnSpc>
          <a:spcPct val="90000"/>
        </a:lnSpc>
        <a:spcBef>
          <a:spcPct val="30000"/>
        </a:spcBef>
        <a:spcAft>
          <a:spcPct val="0"/>
        </a:spcAft>
        <a:defRPr sz="4800" b="1">
          <a:solidFill>
            <a:schemeClr val="tx2"/>
          </a:solidFill>
          <a:effectLst>
            <a:outerShdw blurRad="38100" dist="38100" dir="2700000" algn="tl">
              <a:srgbClr val="000000"/>
            </a:outerShdw>
          </a:effectLst>
          <a:latin typeface="Arial" charset="0"/>
        </a:defRPr>
      </a:lvl9pPr>
    </p:titleStyle>
    <p:bodyStyle>
      <a:lvl1pPr marL="571500" indent="-571500" algn="l" rtl="0" eaLnBrk="0" fontAlgn="base" hangingPunct="0">
        <a:lnSpc>
          <a:spcPct val="90000"/>
        </a:lnSpc>
        <a:spcBef>
          <a:spcPct val="30000"/>
        </a:spcBef>
        <a:spcAft>
          <a:spcPct val="0"/>
        </a:spcAft>
        <a:buClr>
          <a:schemeClr val="tx2"/>
        </a:buClr>
        <a:buSzPct val="95000"/>
        <a:buFont typeface="Wingdings" charset="0"/>
        <a:buBlip>
          <a:blip r:embed="rId4"/>
        </a:buBlip>
        <a:defRPr sz="3200">
          <a:solidFill>
            <a:schemeClr val="tx1"/>
          </a:solidFill>
          <a:effectLst>
            <a:outerShdw blurRad="38100" dist="38100" dir="2700000" algn="tl">
              <a:srgbClr val="000000"/>
            </a:outerShdw>
          </a:effectLst>
          <a:latin typeface="+mn-lt"/>
          <a:ea typeface="ＭＳ Ｐゴシック" charset="-128"/>
          <a:cs typeface="ＭＳ Ｐゴシック" charset="-128"/>
        </a:defRPr>
      </a:lvl1pPr>
      <a:lvl2pPr marL="1028700" indent="-455613" algn="l" rtl="0" eaLnBrk="0" fontAlgn="base" hangingPunct="0">
        <a:lnSpc>
          <a:spcPct val="90000"/>
        </a:lnSpc>
        <a:spcBef>
          <a:spcPct val="30000"/>
        </a:spcBef>
        <a:spcAft>
          <a:spcPct val="0"/>
        </a:spcAft>
        <a:buClr>
          <a:schemeClr val="tx2"/>
        </a:buClr>
        <a:buSzPct val="95000"/>
        <a:buFont typeface="Wingdings" charset="0"/>
        <a:buBlip>
          <a:blip r:embed="rId5"/>
        </a:buBlip>
        <a:defRPr sz="2800">
          <a:solidFill>
            <a:schemeClr val="tx1"/>
          </a:solidFill>
          <a:effectLst>
            <a:outerShdw blurRad="38100" dist="38100" dir="2700000" algn="tl">
              <a:srgbClr val="000000"/>
            </a:outerShdw>
          </a:effectLst>
          <a:latin typeface="+mn-lt"/>
          <a:ea typeface="ＭＳ Ｐゴシック" charset="-128"/>
        </a:defRPr>
      </a:lvl2pPr>
      <a:lvl3pPr marL="1428750" indent="-398463" algn="l" rtl="0" eaLnBrk="0" fontAlgn="base" hangingPunct="0">
        <a:lnSpc>
          <a:spcPct val="90000"/>
        </a:lnSpc>
        <a:spcBef>
          <a:spcPct val="30000"/>
        </a:spcBef>
        <a:spcAft>
          <a:spcPct val="0"/>
        </a:spcAft>
        <a:buClr>
          <a:schemeClr val="tx2"/>
        </a:buClr>
        <a:buSzPct val="95000"/>
        <a:buFont typeface="Wingdings" charset="0"/>
        <a:buBlip>
          <a:blip r:embed="rId5"/>
        </a:buBlip>
        <a:defRPr sz="2400">
          <a:solidFill>
            <a:schemeClr val="tx1"/>
          </a:solidFill>
          <a:effectLst>
            <a:outerShdw blurRad="38100" dist="38100" dir="2700000" algn="tl">
              <a:srgbClr val="000000"/>
            </a:outerShdw>
          </a:effectLst>
          <a:latin typeface="+mn-lt"/>
          <a:ea typeface="ＭＳ Ｐゴシック" charset="-128"/>
        </a:defRPr>
      </a:lvl3pPr>
      <a:lvl4pPr marL="1770063" indent="-339725" algn="l" rtl="0" eaLnBrk="0" fontAlgn="base" hangingPunct="0">
        <a:lnSpc>
          <a:spcPct val="90000"/>
        </a:lnSpc>
        <a:spcBef>
          <a:spcPct val="30000"/>
        </a:spcBef>
        <a:spcAft>
          <a:spcPct val="0"/>
        </a:spcAft>
        <a:buClr>
          <a:schemeClr val="tx2"/>
        </a:buClr>
        <a:buSzPct val="95000"/>
        <a:buFont typeface="Wingdings" charset="0"/>
        <a:buBlip>
          <a:blip r:embed="rId5"/>
        </a:buBlip>
        <a:defRPr sz="2000">
          <a:solidFill>
            <a:schemeClr val="tx1"/>
          </a:solidFill>
          <a:effectLst>
            <a:outerShdw blurRad="38100" dist="38100" dir="2700000" algn="tl">
              <a:srgbClr val="000000"/>
            </a:outerShdw>
          </a:effectLst>
          <a:latin typeface="+mn-lt"/>
          <a:ea typeface="ＭＳ Ｐゴシック" charset="-128"/>
        </a:defRPr>
      </a:lvl4pPr>
      <a:lvl5pPr marL="2052638" indent="-280988" algn="l" rtl="0" eaLnBrk="0" fontAlgn="base" hangingPunct="0">
        <a:lnSpc>
          <a:spcPct val="90000"/>
        </a:lnSpc>
        <a:spcBef>
          <a:spcPct val="30000"/>
        </a:spcBef>
        <a:spcAft>
          <a:spcPct val="0"/>
        </a:spcAft>
        <a:buClr>
          <a:schemeClr val="tx2"/>
        </a:buClr>
        <a:buSzPct val="95000"/>
        <a:buFont typeface="Wingdings" charset="0"/>
        <a:buBlip>
          <a:blip r:embed="rId5"/>
        </a:buBlip>
        <a:defRPr sz="2000">
          <a:solidFill>
            <a:schemeClr val="tx1"/>
          </a:solidFill>
          <a:effectLst>
            <a:outerShdw blurRad="38100" dist="38100" dir="2700000" algn="tl">
              <a:srgbClr val="000000"/>
            </a:outerShdw>
          </a:effectLst>
          <a:latin typeface="+mn-lt"/>
          <a:ea typeface="ＭＳ Ｐゴシック" charset="-128"/>
        </a:defRPr>
      </a:lvl5pPr>
      <a:lvl6pPr marL="2509838" indent="-280988" algn="l" rtl="0" fontAlgn="base">
        <a:lnSpc>
          <a:spcPct val="90000"/>
        </a:lnSpc>
        <a:spcBef>
          <a:spcPct val="30000"/>
        </a:spcBef>
        <a:spcAft>
          <a:spcPct val="0"/>
        </a:spcAft>
        <a:buClr>
          <a:schemeClr val="tx2"/>
        </a:buClr>
        <a:buSzPct val="95000"/>
        <a:buFont typeface="Wingdings" charset="2"/>
        <a:buBlip>
          <a:blip r:embed="rId5"/>
        </a:buBlip>
        <a:defRPr>
          <a:solidFill>
            <a:schemeClr val="tx1"/>
          </a:solidFill>
          <a:effectLst>
            <a:outerShdw blurRad="38100" dist="38100" dir="2700000" algn="tl">
              <a:srgbClr val="000000"/>
            </a:outerShdw>
          </a:effectLst>
          <a:latin typeface="+mn-lt"/>
          <a:ea typeface="ＭＳ Ｐゴシック" charset="-128"/>
        </a:defRPr>
      </a:lvl6pPr>
      <a:lvl7pPr marL="2967038" indent="-280988" algn="l" rtl="0" fontAlgn="base">
        <a:lnSpc>
          <a:spcPct val="90000"/>
        </a:lnSpc>
        <a:spcBef>
          <a:spcPct val="30000"/>
        </a:spcBef>
        <a:spcAft>
          <a:spcPct val="0"/>
        </a:spcAft>
        <a:buClr>
          <a:schemeClr val="tx2"/>
        </a:buClr>
        <a:buSzPct val="95000"/>
        <a:buFont typeface="Wingdings" charset="2"/>
        <a:buBlip>
          <a:blip r:embed="rId5"/>
        </a:buBlip>
        <a:defRPr>
          <a:solidFill>
            <a:schemeClr val="tx1"/>
          </a:solidFill>
          <a:effectLst>
            <a:outerShdw blurRad="38100" dist="38100" dir="2700000" algn="tl">
              <a:srgbClr val="000000"/>
            </a:outerShdw>
          </a:effectLst>
          <a:latin typeface="+mn-lt"/>
          <a:ea typeface="ＭＳ Ｐゴシック" charset="-128"/>
        </a:defRPr>
      </a:lvl7pPr>
      <a:lvl8pPr marL="3424238" indent="-280988" algn="l" rtl="0" fontAlgn="base">
        <a:lnSpc>
          <a:spcPct val="90000"/>
        </a:lnSpc>
        <a:spcBef>
          <a:spcPct val="30000"/>
        </a:spcBef>
        <a:spcAft>
          <a:spcPct val="0"/>
        </a:spcAft>
        <a:buClr>
          <a:schemeClr val="tx2"/>
        </a:buClr>
        <a:buSzPct val="95000"/>
        <a:buFont typeface="Wingdings" charset="2"/>
        <a:buBlip>
          <a:blip r:embed="rId5"/>
        </a:buBlip>
        <a:defRPr>
          <a:solidFill>
            <a:schemeClr val="tx1"/>
          </a:solidFill>
          <a:effectLst>
            <a:outerShdw blurRad="38100" dist="38100" dir="2700000" algn="tl">
              <a:srgbClr val="000000"/>
            </a:outerShdw>
          </a:effectLst>
          <a:latin typeface="+mn-lt"/>
          <a:ea typeface="ＭＳ Ｐゴシック" charset="-128"/>
        </a:defRPr>
      </a:lvl8pPr>
      <a:lvl9pPr marL="3881438" indent="-280988" algn="l" rtl="0" fontAlgn="base">
        <a:lnSpc>
          <a:spcPct val="90000"/>
        </a:lnSpc>
        <a:spcBef>
          <a:spcPct val="30000"/>
        </a:spcBef>
        <a:spcAft>
          <a:spcPct val="0"/>
        </a:spcAft>
        <a:buClr>
          <a:schemeClr val="tx2"/>
        </a:buClr>
        <a:buSzPct val="95000"/>
        <a:buFont typeface="Wingdings" charset="2"/>
        <a:buBlip>
          <a:blip r:embed="rId5"/>
        </a:buBlip>
        <a:defRPr>
          <a:solidFill>
            <a:schemeClr val="tx1"/>
          </a:solidFill>
          <a:effectLst>
            <a:outerShdw blurRad="38100" dist="38100" dir="2700000" algn="tl">
              <a:srgbClr val="000000"/>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989" tIns="46794" rIns="89989" bIns="46794" numCol="1" anchor="b" anchorCtr="0" compatLnSpc="1">
            <a:prstTxWarp prst="textNoShape">
              <a:avLst/>
            </a:prstTxWarp>
          </a:bodyPr>
          <a:lstStyle/>
          <a:p>
            <a:pPr lvl="0"/>
            <a:r>
              <a:rPr lang="en-US"/>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989" tIns="46794" rIns="89989" bIns="46794" numCol="1" anchor="t" anchorCtr="0" compatLnSpc="1">
            <a:prstTxWarp prst="textNoShape">
              <a:avLst/>
            </a:prstTxWarp>
          </a:bodyPr>
          <a:lstStyle/>
          <a:p>
            <a:pPr lvl="0"/>
            <a:r>
              <a:rPr lang="en-US"/>
              <a:t>Click to edit the outline text format</a:t>
            </a:r>
          </a:p>
          <a:p>
            <a:pPr lvl="1"/>
            <a:r>
              <a:rPr lang="en-US"/>
              <a:t>Second Outline Level</a:t>
            </a:r>
          </a:p>
          <a:p>
            <a:pPr lvl="2"/>
            <a:r>
              <a:rPr lang="en-US"/>
              <a:t>Third Outline Level</a:t>
            </a:r>
          </a:p>
          <a:p>
            <a:pPr lvl="3"/>
            <a:r>
              <a:rPr lang="en-US"/>
              <a:t>Fourth Outline Level</a:t>
            </a:r>
          </a:p>
          <a:p>
            <a:pPr lvl="4"/>
            <a:r>
              <a:rPr lang="en-US"/>
              <a:t>Fifth Outline Level</a:t>
            </a:r>
          </a:p>
          <a:p>
            <a:pPr lvl="4"/>
            <a:r>
              <a:rPr lang="en-US"/>
              <a:t>Sixth Outline Level</a:t>
            </a:r>
          </a:p>
          <a:p>
            <a:pPr lvl="4"/>
            <a:r>
              <a:rPr lang="en-US"/>
              <a:t>Seventh Outline Level</a:t>
            </a:r>
          </a:p>
          <a:p>
            <a:pPr lvl="4"/>
            <a:r>
              <a:rPr lang="en-US"/>
              <a:t>Eighth Outline Level</a:t>
            </a:r>
          </a:p>
          <a:p>
            <a:pPr lvl="4"/>
            <a:r>
              <a:rPr lang="en-US"/>
              <a:t>Ninth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1429" tIns="45714" rIns="91429" bIns="45714"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defTabSz="455613" eaLnBrk="1" hangingPunct="1">
              <a:buClr>
                <a:srgbClr val="000000"/>
              </a:buClr>
              <a:buSzPct val="100000"/>
              <a:buFont typeface="Times New Roman" charset="0"/>
              <a:buNone/>
              <a:defRPr/>
            </a:pPr>
            <a:endParaRPr lang="en-US" sz="1800">
              <a:solidFill>
                <a:prstClr val="white"/>
              </a:solidFill>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1429" tIns="45714" rIns="91429" bIns="45714"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defTabSz="455613" eaLnBrk="1" hangingPunct="1">
              <a:buClr>
                <a:srgbClr val="000000"/>
              </a:buClr>
              <a:buSzPct val="100000"/>
              <a:buFont typeface="Times New Roman" charset="0"/>
              <a:buNone/>
              <a:defRPr/>
            </a:pPr>
            <a:endParaRPr lang="en-US" sz="1800">
              <a:solidFill>
                <a:prstClr val="white"/>
              </a:solidFill>
              <a:cs typeface="Arial" charset="0"/>
            </a:endParaRPr>
          </a:p>
        </p:txBody>
      </p:sp>
      <p:sp>
        <p:nvSpPr>
          <p:cNvPr id="2"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89989" tIns="46794" rIns="89989" bIns="46794" numCol="1" anchor="t" anchorCtr="0" compatLnSpc="1">
            <a:prstTxWarp prst="textNoShape">
              <a:avLst/>
            </a:prstTxWarp>
          </a:bodyPr>
          <a:lstStyle>
            <a:lvl1pPr algn="r" defTabSz="457196">
              <a:buClr>
                <a:srgbClr val="000000"/>
              </a:buClr>
              <a:buSzPct val="100000"/>
              <a:buFont typeface="Times New Roman" charset="0"/>
              <a:buNone/>
              <a:defRPr sz="1400">
                <a:solidFill>
                  <a:srgbClr val="000000"/>
                </a:solidFill>
                <a:cs typeface="Arial" charset="0"/>
              </a:defRPr>
            </a:lvl1pPr>
          </a:lstStyle>
          <a:p>
            <a:pPr>
              <a:defRPr/>
            </a:pPr>
            <a:fld id="{724FCD50-430D-1349-82F6-75068281572A}" type="slidenum">
              <a:rPr lang="en-US"/>
              <a:pPr>
                <a:defRPr/>
              </a:pPr>
              <a:t>‹#›</a:t>
            </a:fld>
            <a:endParaRPr lang="en-US"/>
          </a:p>
        </p:txBody>
      </p:sp>
    </p:spTree>
    <p:extLst>
      <p:ext uri="{BB962C8B-B14F-4D97-AF65-F5344CB8AC3E}">
        <p14:creationId xmlns:p14="http://schemas.microsoft.com/office/powerpoint/2010/main" val="1117514036"/>
      </p:ext>
    </p:extLst>
  </p:cSld>
  <p:clrMap bg1="lt1" tx1="dk1" bg2="lt2" tx2="dk2" accent1="accent1" accent2="accent2" accent3="accent3" accent4="accent4" accent5="accent5" accent6="accent6" hlink="hlink" folHlink="folHlink"/>
  <p:sldLayoutIdLst>
    <p:sldLayoutId id="2147488032" r:id="rId1"/>
    <p:sldLayoutId id="2147488033" r:id="rId2"/>
    <p:sldLayoutId id="2147488034" r:id="rId3"/>
    <p:sldLayoutId id="2147488035" r:id="rId4"/>
    <p:sldLayoutId id="2147488036" r:id="rId5"/>
    <p:sldLayoutId id="2147488037" r:id="rId6"/>
    <p:sldLayoutId id="2147488038" r:id="rId7"/>
    <p:sldLayoutId id="2147488039" r:id="rId8"/>
    <p:sldLayoutId id="2147488040" r:id="rId9"/>
    <p:sldLayoutId id="2147488041" r:id="rId10"/>
    <p:sldLayoutId id="2147488042" r:id="rId11"/>
    <p:sldLayoutId id="2147488043" r:id="rId12"/>
    <p:sldLayoutId id="2147488044" r:id="rId13"/>
  </p:sldLayoutIdLst>
  <p:hf sldNum="0" hdr="0" ftr="0" dt="0"/>
  <p:txStyles>
    <p:titleStyle>
      <a:lvl1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575"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770"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8966"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161"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1313" indent="-341313" algn="l" defTabSz="455613"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1363" indent="-284163" algn="l" defTabSz="455613"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1413" indent="-227013" algn="l" defTabSz="455613"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598613" indent="-227013" algn="l" defTabSz="455613"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5813" indent="-227013" algn="l" defTabSz="455613"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575"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770"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8966"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161"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0.xml"/><Relationship Id="rId5" Type="http://schemas.openxmlformats.org/officeDocument/2006/relationships/hyperlink" Target="http://www.cs.duke.edu"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1295400" y="1528119"/>
            <a:ext cx="65532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
                <a:srgbClr val="000000"/>
              </a:buClr>
              <a:buSzPct val="100000"/>
              <a:buFont typeface="Times New Roman" charset="0"/>
              <a:buNone/>
            </a:pPr>
            <a:r>
              <a:rPr lang="en-US" sz="3600" b="1" dirty="0">
                <a:solidFill>
                  <a:srgbClr val="161645"/>
                </a:solidFill>
                <a:latin typeface="Calibri" charset="0"/>
              </a:rPr>
              <a:t>Public Key Infrastructure (PKI) and Authentication</a:t>
            </a:r>
          </a:p>
          <a:p>
            <a:pPr algn="ctr" eaLnBrk="1" hangingPunct="1">
              <a:buClr>
                <a:srgbClr val="000000"/>
              </a:buClr>
              <a:buSzPct val="100000"/>
              <a:buFont typeface="Times New Roman" charset="0"/>
              <a:buNone/>
            </a:pPr>
            <a:endParaRPr lang="en-US" b="1" dirty="0">
              <a:solidFill>
                <a:srgbClr val="161645"/>
              </a:solidFill>
              <a:latin typeface="Calibri" charset="0"/>
            </a:endParaRPr>
          </a:p>
        </p:txBody>
      </p:sp>
      <p:sp>
        <p:nvSpPr>
          <p:cNvPr id="22530" name="Text Box 2"/>
          <p:cNvSpPr txBox="1">
            <a:spLocks noChangeArrowheads="1"/>
          </p:cNvSpPr>
          <p:nvPr/>
        </p:nvSpPr>
        <p:spPr bwMode="auto">
          <a:xfrm>
            <a:off x="152400" y="3581400"/>
            <a:ext cx="84582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spcBef>
                <a:spcPts val="700"/>
              </a:spcBef>
              <a:buClr>
                <a:srgbClr val="000000"/>
              </a:buClr>
              <a:buSzPct val="100000"/>
              <a:buFont typeface="Times New Roman" charset="0"/>
              <a:buNone/>
            </a:pPr>
            <a:r>
              <a:rPr lang="en-US" b="1" dirty="0">
                <a:solidFill>
                  <a:srgbClr val="161645"/>
                </a:solidFill>
                <a:latin typeface="Calibri" charset="0"/>
              </a:rPr>
              <a:t>Jeff Chase</a:t>
            </a:r>
          </a:p>
          <a:p>
            <a:pPr algn="ctr" eaLnBrk="1" hangingPunct="1">
              <a:spcBef>
                <a:spcPts val="700"/>
              </a:spcBef>
              <a:buClr>
                <a:srgbClr val="000000"/>
              </a:buClr>
              <a:buSzPct val="100000"/>
              <a:buFont typeface="Times New Roman" charset="0"/>
              <a:buNone/>
            </a:pPr>
            <a:r>
              <a:rPr lang="en-US" b="1" dirty="0">
                <a:solidFill>
                  <a:srgbClr val="161645"/>
                </a:solidFill>
                <a:latin typeface="Calibri" charset="0"/>
              </a:rPr>
              <a:t>Duke University</a:t>
            </a:r>
          </a:p>
        </p:txBody>
      </p:sp>
      <p:pic>
        <p:nvPicPr>
          <p:cNvPr id="4" name="Picture 3"/>
          <p:cNvPicPr>
            <a:picLocks noChangeAspect="1"/>
          </p:cNvPicPr>
          <p:nvPr/>
        </p:nvPicPr>
        <p:blipFill>
          <a:blip r:embed="rId3"/>
          <a:stretch>
            <a:fillRect/>
          </a:stretch>
        </p:blipFill>
        <p:spPr>
          <a:xfrm>
            <a:off x="850414" y="4800600"/>
            <a:ext cx="1841985" cy="12065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a:xfrm>
            <a:off x="457200" y="-110332"/>
            <a:ext cx="8226425" cy="1554163"/>
          </a:xfrm>
        </p:spPr>
        <p:txBody>
          <a:bodyPr/>
          <a:lstStyle/>
          <a:p>
            <a:pPr eaLnBrk="1" hangingPunct="1"/>
            <a:br>
              <a:rPr lang="en-US" sz="3200" dirty="0">
                <a:latin typeface="Arial" charset="0"/>
                <a:ea typeface="ＭＳ Ｐゴシック" charset="0"/>
                <a:cs typeface="ＭＳ Ｐゴシック" charset="0"/>
              </a:rPr>
            </a:br>
            <a:r>
              <a:rPr lang="en-US" sz="3200" dirty="0">
                <a:latin typeface="Arial" charset="0"/>
                <a:ea typeface="ＭＳ Ｐゴシック" charset="0"/>
                <a:cs typeface="ＭＳ Ｐゴシック" charset="0"/>
              </a:rPr>
              <a:t>TLS or HTTPS</a:t>
            </a:r>
            <a:br>
              <a:rPr lang="en-US" sz="3200" dirty="0">
                <a:latin typeface="Arial" charset="0"/>
                <a:ea typeface="ＭＳ Ｐゴシック" charset="0"/>
                <a:cs typeface="ＭＳ Ｐゴシック" charset="0"/>
              </a:rPr>
            </a:br>
            <a:r>
              <a:rPr lang="en-US" sz="2800" dirty="0" err="1">
                <a:latin typeface="Arial" charset="0"/>
                <a:ea typeface="ＭＳ Ｐゴシック" charset="0"/>
                <a:cs typeface="ＭＳ Ｐゴシック" charset="0"/>
              </a:rPr>
              <a:t>Cartoonishly</a:t>
            </a:r>
            <a:r>
              <a:rPr lang="en-US" sz="2800" dirty="0">
                <a:latin typeface="Arial" charset="0"/>
                <a:ea typeface="ＭＳ Ｐゴシック" charset="0"/>
                <a:cs typeface="ＭＳ Ｐゴシック" charset="0"/>
              </a:rPr>
              <a:t> Oversimplified, Version 1</a:t>
            </a:r>
            <a:endParaRPr lang="en-US" sz="3200" dirty="0">
              <a:latin typeface="Arial" charset="0"/>
              <a:ea typeface="ＭＳ Ｐゴシック" charset="0"/>
              <a:cs typeface="ＭＳ Ｐゴシック" charset="0"/>
            </a:endParaRPr>
          </a:p>
        </p:txBody>
      </p:sp>
      <p:sp>
        <p:nvSpPr>
          <p:cNvPr id="116738" name="Rectangle 3"/>
          <p:cNvSpPr>
            <a:spLocks noGrp="1" noChangeArrowheads="1"/>
          </p:cNvSpPr>
          <p:nvPr>
            <p:ph type="body" idx="1"/>
          </p:nvPr>
        </p:nvSpPr>
        <p:spPr>
          <a:xfrm>
            <a:off x="457200" y="1371600"/>
            <a:ext cx="8229600" cy="845343"/>
          </a:xfrm>
        </p:spPr>
        <p:txBody>
          <a:bodyPr/>
          <a:lstStyle/>
          <a:p>
            <a:pPr marL="0" indent="0" eaLnBrk="1" hangingPunct="1">
              <a:buNone/>
            </a:pPr>
            <a:endParaRPr lang="en-US" sz="2000" dirty="0">
              <a:solidFill>
                <a:schemeClr val="tx1"/>
              </a:solidFill>
              <a:latin typeface="Arial" charset="0"/>
              <a:ea typeface="ＭＳ Ｐゴシック" charset="0"/>
              <a:cs typeface="ＭＳ Ｐゴシック" charset="0"/>
            </a:endParaRPr>
          </a:p>
          <a:p>
            <a:pPr eaLnBrk="1" hangingPunct="1"/>
            <a:r>
              <a:rPr lang="en-US" sz="2000" dirty="0">
                <a:latin typeface="Arial" charset="0"/>
                <a:ea typeface="ＭＳ Ｐゴシック" charset="0"/>
                <a:cs typeface="ＭＳ Ｐゴシック" charset="0"/>
              </a:rPr>
              <a:t>Secure Sockets Layer (SSL) or Transport-Layer Security (TLS), used in HTTPS (Secure HTTP), SSH, SCP, etc.</a:t>
            </a:r>
          </a:p>
        </p:txBody>
      </p:sp>
      <p:sp>
        <p:nvSpPr>
          <p:cNvPr id="116739" name="Line 6"/>
          <p:cNvSpPr>
            <a:spLocks noChangeShapeType="1"/>
          </p:cNvSpPr>
          <p:nvPr/>
        </p:nvSpPr>
        <p:spPr bwMode="auto">
          <a:xfrm>
            <a:off x="2286000" y="2974975"/>
            <a:ext cx="0" cy="2508250"/>
          </a:xfrm>
          <a:prstGeom prst="line">
            <a:avLst/>
          </a:prstGeom>
          <a:noFill/>
          <a:ln w="15875">
            <a:solidFill>
              <a:srgbClr val="333399"/>
            </a:solidFill>
            <a:round/>
            <a:headEnd type="none" w="sm" len="sm"/>
            <a:tailEnd type="stealth" w="med" len="med"/>
          </a:ln>
          <a:extLst>
            <a:ext uri="{909E8E84-426E-40dd-AFC4-6F175D3DCCD1}">
              <a14:hiddenFill xmlns:a14="http://schemas.microsoft.com/office/drawing/2010/main" xmlns="">
                <a:noFill/>
              </a14:hiddenFill>
            </a:ext>
          </a:extLst>
        </p:spPr>
        <p:txBody>
          <a:bodyPr wrap="square" anchor="ctr">
            <a:spAutoFit/>
          </a:bodyPr>
          <a:lstStyle/>
          <a:p>
            <a:endParaRPr lang="en-US"/>
          </a:p>
        </p:txBody>
      </p:sp>
      <p:sp>
        <p:nvSpPr>
          <p:cNvPr id="116740" name="Line 7"/>
          <p:cNvSpPr>
            <a:spLocks noChangeShapeType="1"/>
          </p:cNvSpPr>
          <p:nvPr/>
        </p:nvSpPr>
        <p:spPr bwMode="auto">
          <a:xfrm flipH="1">
            <a:off x="2301875" y="3725863"/>
            <a:ext cx="4937125" cy="204787"/>
          </a:xfrm>
          <a:prstGeom prst="line">
            <a:avLst/>
          </a:prstGeom>
          <a:noFill/>
          <a:ln w="15875">
            <a:solidFill>
              <a:srgbClr val="333399"/>
            </a:solidFill>
            <a:round/>
            <a:headEnd type="none" w="sm" len="sm"/>
            <a:tailEnd type="triangle" w="sm"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16741" name="Line 8"/>
          <p:cNvSpPr>
            <a:spLocks noChangeShapeType="1"/>
          </p:cNvSpPr>
          <p:nvPr/>
        </p:nvSpPr>
        <p:spPr bwMode="auto">
          <a:xfrm>
            <a:off x="2301875" y="3051175"/>
            <a:ext cx="4937125" cy="233363"/>
          </a:xfrm>
          <a:prstGeom prst="line">
            <a:avLst/>
          </a:prstGeom>
          <a:noFill/>
          <a:ln w="15875">
            <a:solidFill>
              <a:srgbClr val="333399"/>
            </a:solidFill>
            <a:round/>
            <a:headEnd type="none" w="sm" len="sm"/>
            <a:tailEnd type="triangle" w="sm"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16742" name="Text Box 9"/>
          <p:cNvSpPr txBox="1">
            <a:spLocks noChangeArrowheads="1"/>
          </p:cNvSpPr>
          <p:nvPr/>
        </p:nvSpPr>
        <p:spPr bwMode="auto">
          <a:xfrm>
            <a:off x="4025900" y="2743200"/>
            <a:ext cx="19417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eaLnBrk="0" hangingPunct="0"/>
            <a:r>
              <a:rPr lang="en-US" sz="2000" dirty="0">
                <a:solidFill>
                  <a:srgbClr val="0033CC"/>
                </a:solidFill>
                <a:latin typeface="Times New Roman" charset="0"/>
              </a:rPr>
              <a:t>“TCP SYN, etc.”</a:t>
            </a:r>
            <a:endParaRPr lang="en-US" sz="2000" dirty="0">
              <a:latin typeface="Times New Roman" charset="0"/>
            </a:endParaRPr>
          </a:p>
        </p:txBody>
      </p:sp>
      <p:sp>
        <p:nvSpPr>
          <p:cNvPr id="116743" name="Text Box 10"/>
          <p:cNvSpPr txBox="1">
            <a:spLocks noChangeArrowheads="1"/>
          </p:cNvSpPr>
          <p:nvPr/>
        </p:nvSpPr>
        <p:spPr bwMode="auto">
          <a:xfrm>
            <a:off x="3513138" y="3425825"/>
            <a:ext cx="24320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eaLnBrk="0" hangingPunct="0"/>
            <a:r>
              <a:rPr lang="en-US" sz="2000" dirty="0">
                <a:solidFill>
                  <a:srgbClr val="0033CC"/>
                </a:solidFill>
                <a:latin typeface="Times New Roman" charset="0"/>
              </a:rPr>
              <a:t>“My public key is </a:t>
            </a:r>
            <a:r>
              <a:rPr lang="en-US" sz="2000" dirty="0">
                <a:solidFill>
                  <a:srgbClr val="660066"/>
                </a:solidFill>
                <a:latin typeface="Times New Roman" charset="0"/>
              </a:rPr>
              <a:t>K</a:t>
            </a:r>
            <a:r>
              <a:rPr lang="en-US" sz="2000" dirty="0">
                <a:solidFill>
                  <a:srgbClr val="0033CC"/>
                </a:solidFill>
                <a:latin typeface="Times New Roman" charset="0"/>
              </a:rPr>
              <a:t>.”</a:t>
            </a:r>
            <a:endParaRPr lang="en-US" sz="2000" dirty="0">
              <a:latin typeface="Times New Roman" charset="0"/>
            </a:endParaRPr>
          </a:p>
        </p:txBody>
      </p:sp>
      <p:sp>
        <p:nvSpPr>
          <p:cNvPr id="116744" name="Line 11"/>
          <p:cNvSpPr>
            <a:spLocks noChangeShapeType="1"/>
          </p:cNvSpPr>
          <p:nvPr/>
        </p:nvSpPr>
        <p:spPr bwMode="auto">
          <a:xfrm>
            <a:off x="7239000" y="2974975"/>
            <a:ext cx="0" cy="2508250"/>
          </a:xfrm>
          <a:prstGeom prst="line">
            <a:avLst/>
          </a:prstGeom>
          <a:noFill/>
          <a:ln w="15875">
            <a:solidFill>
              <a:srgbClr val="333399"/>
            </a:solidFill>
            <a:round/>
            <a:headEnd type="none" w="sm" len="sm"/>
            <a:tailEnd type="stealth"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16745" name="Rectangle 12"/>
          <p:cNvSpPr>
            <a:spLocks noChangeArrowheads="1"/>
          </p:cNvSpPr>
          <p:nvPr/>
        </p:nvSpPr>
        <p:spPr bwMode="auto">
          <a:xfrm>
            <a:off x="539750" y="4421188"/>
            <a:ext cx="1016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spAutoFit/>
          </a:bodyPr>
          <a:lstStyle/>
          <a:p>
            <a:r>
              <a:rPr lang="en-US" b="1">
                <a:solidFill>
                  <a:srgbClr val="003367"/>
                </a:solidFill>
                <a:latin typeface="Comic Sans MS" charset="0"/>
              </a:rPr>
              <a:t>Client</a:t>
            </a:r>
          </a:p>
        </p:txBody>
      </p:sp>
      <p:sp>
        <p:nvSpPr>
          <p:cNvPr id="116746" name="Rectangle 13"/>
          <p:cNvSpPr>
            <a:spLocks noChangeArrowheads="1"/>
          </p:cNvSpPr>
          <p:nvPr/>
        </p:nvSpPr>
        <p:spPr bwMode="auto">
          <a:xfrm>
            <a:off x="7512050" y="4400550"/>
            <a:ext cx="11874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spAutoFit/>
          </a:bodyPr>
          <a:lstStyle/>
          <a:p>
            <a:r>
              <a:rPr lang="en-US" b="1">
                <a:solidFill>
                  <a:srgbClr val="003367"/>
                </a:solidFill>
                <a:latin typeface="Comic Sans MS" charset="0"/>
              </a:rPr>
              <a:t>Server</a:t>
            </a:r>
          </a:p>
        </p:txBody>
      </p:sp>
      <p:sp>
        <p:nvSpPr>
          <p:cNvPr id="116747" name="Line 14"/>
          <p:cNvSpPr>
            <a:spLocks noChangeShapeType="1"/>
          </p:cNvSpPr>
          <p:nvPr/>
        </p:nvSpPr>
        <p:spPr bwMode="auto">
          <a:xfrm>
            <a:off x="2286000" y="4270375"/>
            <a:ext cx="4953000" cy="236538"/>
          </a:xfrm>
          <a:prstGeom prst="line">
            <a:avLst/>
          </a:prstGeom>
          <a:noFill/>
          <a:ln w="15875">
            <a:solidFill>
              <a:srgbClr val="333399"/>
            </a:solidFill>
            <a:round/>
            <a:headEnd type="none" w="sm" len="sm"/>
            <a:tailEnd type="triangle" w="sm"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16748" name="Text Box 15"/>
          <p:cNvSpPr txBox="1">
            <a:spLocks noChangeArrowheads="1"/>
          </p:cNvSpPr>
          <p:nvPr/>
        </p:nvSpPr>
        <p:spPr bwMode="auto">
          <a:xfrm>
            <a:off x="2833688" y="3959225"/>
            <a:ext cx="305564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eaLnBrk="0" hangingPunct="0"/>
            <a:r>
              <a:rPr lang="en-US" sz="2000" dirty="0">
                <a:solidFill>
                  <a:srgbClr val="0033CC"/>
                </a:solidFill>
                <a:latin typeface="Times New Roman" charset="0"/>
              </a:rPr>
              <a:t>“Encrypted secrets: </a:t>
            </a:r>
            <a:r>
              <a:rPr lang="en-US" dirty="0">
                <a:solidFill>
                  <a:srgbClr val="660066"/>
                </a:solidFill>
              </a:rPr>
              <a:t>{P}</a:t>
            </a:r>
            <a:r>
              <a:rPr lang="en-US" baseline="-25000" dirty="0">
                <a:solidFill>
                  <a:srgbClr val="660066"/>
                </a:solidFill>
              </a:rPr>
              <a:t>K</a:t>
            </a:r>
            <a:r>
              <a:rPr lang="en-US" dirty="0"/>
              <a:t> </a:t>
            </a:r>
            <a:r>
              <a:rPr lang="en-US" sz="2000" dirty="0">
                <a:solidFill>
                  <a:srgbClr val="0033CC"/>
                </a:solidFill>
                <a:latin typeface="Times New Roman" charset="0"/>
              </a:rPr>
              <a:t>.”</a:t>
            </a:r>
          </a:p>
        </p:txBody>
      </p:sp>
      <p:sp>
        <p:nvSpPr>
          <p:cNvPr id="116749" name="Line 16"/>
          <p:cNvSpPr>
            <a:spLocks noChangeShapeType="1"/>
          </p:cNvSpPr>
          <p:nvPr/>
        </p:nvSpPr>
        <p:spPr bwMode="auto">
          <a:xfrm flipH="1">
            <a:off x="2301875" y="5029200"/>
            <a:ext cx="4937125" cy="204787"/>
          </a:xfrm>
          <a:prstGeom prst="line">
            <a:avLst/>
          </a:prstGeom>
          <a:noFill/>
          <a:ln w="15875">
            <a:solidFill>
              <a:srgbClr val="333399"/>
            </a:solidFill>
            <a:round/>
            <a:headEnd type="none" w="sm" len="sm"/>
            <a:tailEnd type="triangle" w="sm"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16751" name="Text Box 18"/>
          <p:cNvSpPr txBox="1">
            <a:spLocks noChangeArrowheads="1"/>
          </p:cNvSpPr>
          <p:nvPr/>
        </p:nvSpPr>
        <p:spPr bwMode="auto">
          <a:xfrm>
            <a:off x="4572000" y="5394325"/>
            <a:ext cx="438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eaLnBrk="0" hangingPunct="0"/>
            <a:r>
              <a:rPr lang="en-US" sz="2000" dirty="0">
                <a:solidFill>
                  <a:srgbClr val="0033CC"/>
                </a:solidFill>
                <a:latin typeface="Times New Roman" charset="0"/>
              </a:rPr>
              <a:t>…</a:t>
            </a:r>
          </a:p>
        </p:txBody>
      </p:sp>
      <p:pic>
        <p:nvPicPr>
          <p:cNvPr id="116753" name="Picture 16" descr="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4825"/>
            <a:ext cx="1066800"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6754" name="Picture 16" descr="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121025"/>
            <a:ext cx="1066800"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 Box 9">
            <a:extLst>
              <a:ext uri="{FF2B5EF4-FFF2-40B4-BE49-F238E27FC236}">
                <a16:creationId xmlns:a16="http://schemas.microsoft.com/office/drawing/2014/main" id="{E491840A-5EB6-EE46-8BFB-E021AEC7BF80}"/>
              </a:ext>
            </a:extLst>
          </p:cNvPr>
          <p:cNvSpPr txBox="1">
            <a:spLocks noChangeArrowheads="1"/>
          </p:cNvSpPr>
          <p:nvPr/>
        </p:nvSpPr>
        <p:spPr bwMode="auto">
          <a:xfrm>
            <a:off x="4289154" y="4556189"/>
            <a:ext cx="294984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eaLnBrk="0" hangingPunct="0"/>
            <a:r>
              <a:rPr lang="en-US" sz="2000" dirty="0">
                <a:solidFill>
                  <a:srgbClr val="0033CC"/>
                </a:solidFill>
                <a:latin typeface="Times New Roman" charset="0"/>
              </a:rPr>
              <a:t>[decrypts with private key]</a:t>
            </a:r>
            <a:endParaRPr lang="en-US" sz="2000" dirty="0">
              <a:latin typeface="Times New Roman" charset="0"/>
            </a:endParaRPr>
          </a:p>
        </p:txBody>
      </p:sp>
      <p:sp>
        <p:nvSpPr>
          <p:cNvPr id="21" name="Rectangle 3">
            <a:extLst>
              <a:ext uri="{FF2B5EF4-FFF2-40B4-BE49-F238E27FC236}">
                <a16:creationId xmlns:a16="http://schemas.microsoft.com/office/drawing/2014/main" id="{ED549812-59A4-4F4D-B922-4C9AFA79706B}"/>
              </a:ext>
            </a:extLst>
          </p:cNvPr>
          <p:cNvSpPr txBox="1">
            <a:spLocks noChangeArrowheads="1"/>
          </p:cNvSpPr>
          <p:nvPr/>
        </p:nvSpPr>
        <p:spPr bwMode="auto">
          <a:xfrm>
            <a:off x="533400" y="5562600"/>
            <a:ext cx="8229600" cy="84534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989" tIns="46794" rIns="89989" bIns="46794" numCol="1" anchor="t" anchorCtr="0" compatLnSpc="1">
            <a:prstTxWarp prst="textNoShape">
              <a:avLst/>
            </a:prstTxWarp>
          </a:bodyPr>
          <a:lstStyle>
            <a:lvl1pPr marL="341313" indent="-341313" algn="l" defTabSz="455613"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1363" indent="-284163" algn="l" defTabSz="455613"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1413" indent="-227013" algn="l" defTabSz="455613"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598613" indent="-227013" algn="l" defTabSz="455613"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5813" indent="-227013" algn="l" defTabSz="455613"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575"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770"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8966"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161"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a:lstStyle>
          <a:p>
            <a:pPr marL="0" indent="0" eaLnBrk="1" hangingPunct="1">
              <a:buNone/>
            </a:pPr>
            <a:endParaRPr lang="en-US" sz="2000" kern="0" dirty="0">
              <a:solidFill>
                <a:schemeClr val="tx1"/>
              </a:solidFill>
              <a:latin typeface="Arial" charset="0"/>
              <a:ea typeface="ＭＳ Ｐゴシック" charset="0"/>
              <a:cs typeface="ＭＳ Ｐゴシック" charset="0"/>
            </a:endParaRPr>
          </a:p>
          <a:p>
            <a:pPr marL="0" indent="0" eaLnBrk="1" hangingPunct="1">
              <a:buNone/>
            </a:pPr>
            <a:r>
              <a:rPr lang="en-US" sz="2400" kern="0" dirty="0">
                <a:latin typeface="Arial" charset="0"/>
                <a:ea typeface="ＭＳ Ｐゴシック" charset="0"/>
                <a:cs typeface="ＭＳ Ｐゴシック" charset="0"/>
              </a:rPr>
              <a:t>Safe?</a:t>
            </a:r>
          </a:p>
        </p:txBody>
      </p:sp>
      <p:sp>
        <p:nvSpPr>
          <p:cNvPr id="22" name="Text Box 9">
            <a:extLst>
              <a:ext uri="{FF2B5EF4-FFF2-40B4-BE49-F238E27FC236}">
                <a16:creationId xmlns:a16="http://schemas.microsoft.com/office/drawing/2014/main" id="{E4E4729F-841B-984F-8A68-733F52235287}"/>
              </a:ext>
            </a:extLst>
          </p:cNvPr>
          <p:cNvSpPr txBox="1">
            <a:spLocks noChangeArrowheads="1"/>
          </p:cNvSpPr>
          <p:nvPr/>
        </p:nvSpPr>
        <p:spPr bwMode="auto">
          <a:xfrm>
            <a:off x="3200400" y="5181600"/>
            <a:ext cx="407996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eaLnBrk="0" hangingPunct="0"/>
            <a:r>
              <a:rPr lang="en-US" sz="2000" dirty="0">
                <a:solidFill>
                  <a:srgbClr val="0033CC"/>
                </a:solidFill>
                <a:latin typeface="Times New Roman" charset="0"/>
              </a:rPr>
              <a:t>[comms encrypted with shared secret]</a:t>
            </a:r>
            <a:endParaRPr lang="en-US" sz="2000" dirty="0">
              <a:latin typeface="Times New Roman" charset="0"/>
            </a:endParaRPr>
          </a:p>
        </p:txBody>
      </p:sp>
    </p:spTree>
    <p:extLst>
      <p:ext uri="{BB962C8B-B14F-4D97-AF65-F5344CB8AC3E}">
        <p14:creationId xmlns:p14="http://schemas.microsoft.com/office/powerpoint/2010/main" val="1457768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dirty="0">
                <a:latin typeface="Arial" charset="0"/>
                <a:ea typeface="ＭＳ Ｐゴシック" charset="0"/>
              </a:rPr>
              <a:t>Mal-in-the-Middle attack: oops</a:t>
            </a:r>
          </a:p>
        </p:txBody>
      </p:sp>
      <p:pic>
        <p:nvPicPr>
          <p:cNvPr id="96258" name="Picture 4" descr="web_serv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294818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59" name="Picture 5" descr="lapto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762" y="2871985"/>
            <a:ext cx="1951038"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Freeform 4"/>
          <p:cNvSpPr/>
          <p:nvPr/>
        </p:nvSpPr>
        <p:spPr bwMode="auto">
          <a:xfrm flipH="1">
            <a:off x="1997075" y="2918023"/>
            <a:ext cx="2498725" cy="471487"/>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a:latin typeface="+mn-lt"/>
              <a:ea typeface="+mn-ea"/>
              <a:cs typeface="+mn-cs"/>
            </a:endParaRPr>
          </a:p>
        </p:txBody>
      </p:sp>
      <p:sp>
        <p:nvSpPr>
          <p:cNvPr id="7" name="Freeform 6"/>
          <p:cNvSpPr/>
          <p:nvPr/>
        </p:nvSpPr>
        <p:spPr bwMode="auto">
          <a:xfrm flipV="1">
            <a:off x="1981200" y="3562548"/>
            <a:ext cx="2498725" cy="473075"/>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a:latin typeface="+mn-lt"/>
              <a:ea typeface="+mn-ea"/>
              <a:cs typeface="+mn-cs"/>
            </a:endParaRPr>
          </a:p>
        </p:txBody>
      </p:sp>
      <p:pic>
        <p:nvPicPr>
          <p:cNvPr id="96264" name="Picture 10" descr="firefo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3562" y="279578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 Box 93"/>
          <p:cNvSpPr txBox="1">
            <a:spLocks noChangeArrowheads="1"/>
          </p:cNvSpPr>
          <p:nvPr/>
        </p:nvSpPr>
        <p:spPr bwMode="auto">
          <a:xfrm>
            <a:off x="2148840" y="2033785"/>
            <a:ext cx="2561273" cy="710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2. “I am </a:t>
            </a:r>
            <a:r>
              <a:rPr lang="en-US" sz="2000" b="1" i="1" kern="0" dirty="0">
                <a:solidFill>
                  <a:srgbClr val="000000"/>
                </a:solidFill>
              </a:rPr>
              <a:t>server</a:t>
            </a:r>
            <a:r>
              <a:rPr lang="en-US" sz="2000" b="1" kern="0" dirty="0">
                <a:solidFill>
                  <a:srgbClr val="000000"/>
                </a:solidFill>
              </a:rPr>
              <a:t>, my pub key is K</a:t>
            </a:r>
            <a:r>
              <a:rPr lang="en-US" sz="2000" b="1" kern="0" baseline="-25000" dirty="0">
                <a:solidFill>
                  <a:srgbClr val="000000"/>
                </a:solidFill>
              </a:rPr>
              <a:t>M</a:t>
            </a:r>
            <a:r>
              <a:rPr lang="en-US" sz="2000" b="1" kern="0" dirty="0">
                <a:solidFill>
                  <a:srgbClr val="000000"/>
                </a:solidFill>
              </a:rPr>
              <a:t>.”</a:t>
            </a:r>
          </a:p>
        </p:txBody>
      </p:sp>
      <p:sp>
        <p:nvSpPr>
          <p:cNvPr id="14" name="Text Box 93"/>
          <p:cNvSpPr txBox="1">
            <a:spLocks noChangeArrowheads="1"/>
          </p:cNvSpPr>
          <p:nvPr/>
        </p:nvSpPr>
        <p:spPr bwMode="auto">
          <a:xfrm>
            <a:off x="228600" y="4243585"/>
            <a:ext cx="2667000"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client</a:t>
            </a:r>
          </a:p>
        </p:txBody>
      </p:sp>
      <p:sp>
        <p:nvSpPr>
          <p:cNvPr id="15" name="Text Box 93"/>
          <p:cNvSpPr txBox="1">
            <a:spLocks noChangeArrowheads="1"/>
          </p:cNvSpPr>
          <p:nvPr/>
        </p:nvSpPr>
        <p:spPr bwMode="auto">
          <a:xfrm>
            <a:off x="7772400" y="4343400"/>
            <a:ext cx="2667000"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server</a:t>
            </a:r>
          </a:p>
        </p:txBody>
      </p:sp>
      <p:pic>
        <p:nvPicPr>
          <p:cNvPr id="16" name="Picture 33" descr="E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664023"/>
            <a:ext cx="10826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Freeform 16"/>
          <p:cNvSpPr/>
          <p:nvPr/>
        </p:nvSpPr>
        <p:spPr bwMode="auto">
          <a:xfrm flipH="1">
            <a:off x="5349875" y="2283023"/>
            <a:ext cx="2498725" cy="471487"/>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a:latin typeface="+mn-lt"/>
              <a:ea typeface="+mn-ea"/>
              <a:cs typeface="+mn-cs"/>
            </a:endParaRPr>
          </a:p>
        </p:txBody>
      </p:sp>
      <p:sp>
        <p:nvSpPr>
          <p:cNvPr id="24" name="Text Box 93">
            <a:extLst>
              <a:ext uri="{FF2B5EF4-FFF2-40B4-BE49-F238E27FC236}">
                <a16:creationId xmlns:a16="http://schemas.microsoft.com/office/drawing/2014/main" id="{61A59ECA-EB70-5242-84B8-D480564D2E02}"/>
              </a:ext>
            </a:extLst>
          </p:cNvPr>
          <p:cNvSpPr txBox="1">
            <a:spLocks noChangeArrowheads="1"/>
          </p:cNvSpPr>
          <p:nvPr/>
        </p:nvSpPr>
        <p:spPr bwMode="auto">
          <a:xfrm>
            <a:off x="5511419" y="1521023"/>
            <a:ext cx="2561273" cy="710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1. “I am </a:t>
            </a:r>
            <a:r>
              <a:rPr lang="en-US" sz="2000" b="1" i="1" kern="0" dirty="0">
                <a:solidFill>
                  <a:srgbClr val="000000"/>
                </a:solidFill>
              </a:rPr>
              <a:t>server</a:t>
            </a:r>
            <a:r>
              <a:rPr lang="en-US" sz="2000" b="1" kern="0" dirty="0">
                <a:solidFill>
                  <a:srgbClr val="000000"/>
                </a:solidFill>
              </a:rPr>
              <a:t>, my key pub is K</a:t>
            </a:r>
            <a:r>
              <a:rPr lang="en-US" sz="2000" b="1" kern="0" baseline="-25000" dirty="0">
                <a:solidFill>
                  <a:srgbClr val="000000"/>
                </a:solidFill>
              </a:rPr>
              <a:t>S</a:t>
            </a:r>
            <a:r>
              <a:rPr lang="en-US" sz="2000" b="1" kern="0" dirty="0">
                <a:solidFill>
                  <a:srgbClr val="000000"/>
                </a:solidFill>
              </a:rPr>
              <a:t>.”</a:t>
            </a:r>
          </a:p>
        </p:txBody>
      </p:sp>
      <p:sp>
        <p:nvSpPr>
          <p:cNvPr id="25" name="Text Box 93">
            <a:extLst>
              <a:ext uri="{FF2B5EF4-FFF2-40B4-BE49-F238E27FC236}">
                <a16:creationId xmlns:a16="http://schemas.microsoft.com/office/drawing/2014/main" id="{D76531F1-80F2-E04F-9892-A1121B77B5E9}"/>
              </a:ext>
            </a:extLst>
          </p:cNvPr>
          <p:cNvSpPr txBox="1">
            <a:spLocks noChangeArrowheads="1"/>
          </p:cNvSpPr>
          <p:nvPr/>
        </p:nvSpPr>
        <p:spPr bwMode="auto">
          <a:xfrm>
            <a:off x="2305050" y="4076213"/>
            <a:ext cx="2667000" cy="1017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3. “Hi </a:t>
            </a:r>
            <a:r>
              <a:rPr lang="en-US" sz="2000" b="1" i="1" kern="0" dirty="0">
                <a:solidFill>
                  <a:srgbClr val="000000"/>
                </a:solidFill>
              </a:rPr>
              <a:t>server</a:t>
            </a:r>
            <a:r>
              <a:rPr lang="en-US" sz="2000" b="1" kern="0" dirty="0">
                <a:solidFill>
                  <a:srgbClr val="000000"/>
                </a:solidFill>
              </a:rPr>
              <a:t>, I am </a:t>
            </a:r>
            <a:r>
              <a:rPr lang="en-US" sz="2000" b="1" i="1" kern="0" dirty="0">
                <a:solidFill>
                  <a:srgbClr val="000000"/>
                </a:solidFill>
              </a:rPr>
              <a:t>client.  </a:t>
            </a:r>
            <a:r>
              <a:rPr lang="en-US" sz="2000" b="1" kern="0" dirty="0">
                <a:solidFill>
                  <a:srgbClr val="000000"/>
                </a:solidFill>
              </a:rPr>
              <a:t>Here is our secret: {P}</a:t>
            </a:r>
            <a:r>
              <a:rPr lang="en-US" sz="2000" b="1" kern="0" baseline="-25000" dirty="0">
                <a:solidFill>
                  <a:srgbClr val="000000"/>
                </a:solidFill>
              </a:rPr>
              <a:t>KM</a:t>
            </a:r>
            <a:r>
              <a:rPr lang="en-US" sz="2000" b="1" kern="0" dirty="0">
                <a:solidFill>
                  <a:srgbClr val="000000"/>
                </a:solidFill>
              </a:rPr>
              <a:t>.”</a:t>
            </a:r>
          </a:p>
        </p:txBody>
      </p:sp>
      <p:sp>
        <p:nvSpPr>
          <p:cNvPr id="26" name="Freeform 25">
            <a:extLst>
              <a:ext uri="{FF2B5EF4-FFF2-40B4-BE49-F238E27FC236}">
                <a16:creationId xmlns:a16="http://schemas.microsoft.com/office/drawing/2014/main" id="{18538A4E-D2DF-1A4C-A520-85FEEB6BE55A}"/>
              </a:ext>
            </a:extLst>
          </p:cNvPr>
          <p:cNvSpPr/>
          <p:nvPr/>
        </p:nvSpPr>
        <p:spPr bwMode="auto">
          <a:xfrm flipV="1">
            <a:off x="5314950" y="3954891"/>
            <a:ext cx="2498725" cy="473075"/>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a:latin typeface="+mn-lt"/>
              <a:ea typeface="+mn-ea"/>
              <a:cs typeface="+mn-cs"/>
            </a:endParaRPr>
          </a:p>
        </p:txBody>
      </p:sp>
      <p:sp>
        <p:nvSpPr>
          <p:cNvPr id="27" name="Text Box 93">
            <a:extLst>
              <a:ext uri="{FF2B5EF4-FFF2-40B4-BE49-F238E27FC236}">
                <a16:creationId xmlns:a16="http://schemas.microsoft.com/office/drawing/2014/main" id="{DD7DA1B5-3161-E14D-8AA9-7D3A06696957}"/>
              </a:ext>
            </a:extLst>
          </p:cNvPr>
          <p:cNvSpPr txBox="1">
            <a:spLocks noChangeArrowheads="1"/>
          </p:cNvSpPr>
          <p:nvPr/>
        </p:nvSpPr>
        <p:spPr bwMode="auto">
          <a:xfrm>
            <a:off x="5638800" y="4468556"/>
            <a:ext cx="2667000" cy="1017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4. “Hi </a:t>
            </a:r>
            <a:r>
              <a:rPr lang="en-US" sz="2000" b="1" i="1" kern="0" dirty="0">
                <a:solidFill>
                  <a:srgbClr val="000000"/>
                </a:solidFill>
              </a:rPr>
              <a:t>server</a:t>
            </a:r>
            <a:r>
              <a:rPr lang="en-US" sz="2000" b="1" kern="0" dirty="0">
                <a:solidFill>
                  <a:srgbClr val="000000"/>
                </a:solidFill>
              </a:rPr>
              <a:t>, I am </a:t>
            </a:r>
            <a:r>
              <a:rPr lang="en-US" sz="2000" b="1" i="1" kern="0" dirty="0">
                <a:solidFill>
                  <a:srgbClr val="000000"/>
                </a:solidFill>
              </a:rPr>
              <a:t>client</a:t>
            </a:r>
            <a:r>
              <a:rPr lang="en-US" sz="2000" b="1" kern="0" dirty="0">
                <a:solidFill>
                  <a:srgbClr val="000000"/>
                </a:solidFill>
              </a:rPr>
              <a:t>.  Here is our secret: {P}</a:t>
            </a:r>
            <a:r>
              <a:rPr lang="en-US" sz="2000" b="1" kern="0" baseline="-25000" dirty="0">
                <a:solidFill>
                  <a:srgbClr val="000000"/>
                </a:solidFill>
              </a:rPr>
              <a:t>KS</a:t>
            </a:r>
            <a:r>
              <a:rPr lang="en-US" sz="2000" b="1" kern="0" dirty="0">
                <a:solidFill>
                  <a:srgbClr val="000000"/>
                </a:solidFill>
              </a:rPr>
              <a:t>.”</a:t>
            </a:r>
          </a:p>
        </p:txBody>
      </p:sp>
      <p:sp>
        <p:nvSpPr>
          <p:cNvPr id="28" name="Text Box 93">
            <a:extLst>
              <a:ext uri="{FF2B5EF4-FFF2-40B4-BE49-F238E27FC236}">
                <a16:creationId xmlns:a16="http://schemas.microsoft.com/office/drawing/2014/main" id="{E19B7E13-09D3-174A-9F2D-9ED13A8253D4}"/>
              </a:ext>
            </a:extLst>
          </p:cNvPr>
          <p:cNvSpPr txBox="1">
            <a:spLocks noChangeArrowheads="1"/>
          </p:cNvSpPr>
          <p:nvPr/>
        </p:nvSpPr>
        <p:spPr bwMode="auto">
          <a:xfrm>
            <a:off x="380999" y="5843133"/>
            <a:ext cx="8534401" cy="710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How does C know that K is really the public key of S?   How to authenticate that the sender is the correct server, e.g., </a:t>
            </a:r>
            <a:r>
              <a:rPr lang="en-US" sz="2000" b="1" kern="0" dirty="0" err="1">
                <a:solidFill>
                  <a:srgbClr val="000000"/>
                </a:solidFill>
              </a:rPr>
              <a:t>gmail.com</a:t>
            </a:r>
            <a:r>
              <a:rPr lang="en-US" sz="2000" b="1" kern="0" dirty="0">
                <a:solidFill>
                  <a:srgbClr val="000000"/>
                </a:solidFill>
              </a:rPr>
              <a:t>?</a:t>
            </a:r>
          </a:p>
        </p:txBody>
      </p:sp>
    </p:spTree>
    <p:extLst>
      <p:ext uri="{BB962C8B-B14F-4D97-AF65-F5344CB8AC3E}">
        <p14:creationId xmlns:p14="http://schemas.microsoft.com/office/powerpoint/2010/main" val="3351422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key</a:t>
            </a:r>
          </a:p>
        </p:txBody>
      </p:sp>
      <p:sp>
        <p:nvSpPr>
          <p:cNvPr id="4" name="Content Placeholder 3"/>
          <p:cNvSpPr>
            <a:spLocks noGrp="1"/>
          </p:cNvSpPr>
          <p:nvPr>
            <p:ph idx="1"/>
          </p:nvPr>
        </p:nvSpPr>
        <p:spPr>
          <a:xfrm>
            <a:off x="457200" y="1524000"/>
            <a:ext cx="8226425" cy="4111625"/>
          </a:xfrm>
        </p:spPr>
        <p:txBody>
          <a:bodyPr/>
          <a:lstStyle/>
          <a:p>
            <a:r>
              <a:rPr lang="en-US" sz="2400" b="0" dirty="0"/>
              <a:t>If either Alice or Bob knows the other’s public key, they can share any secret.  </a:t>
            </a:r>
            <a:r>
              <a:rPr lang="en-US" sz="2400" b="1" dirty="0"/>
              <a:t>But how to know?</a:t>
            </a:r>
          </a:p>
          <a:p>
            <a:r>
              <a:rPr lang="en-US" sz="2400" b="0" dirty="0"/>
              <a:t>This the </a:t>
            </a:r>
            <a:r>
              <a:rPr lang="en-US" sz="2400" b="1" dirty="0"/>
              <a:t>public key distribution problem</a:t>
            </a:r>
            <a:r>
              <a:rPr lang="en-US" sz="2400" b="0" dirty="0"/>
              <a:t>.</a:t>
            </a:r>
          </a:p>
          <a:p>
            <a:r>
              <a:rPr lang="en-US" sz="2400" dirty="0"/>
              <a:t>Common approach</a:t>
            </a:r>
            <a:r>
              <a:rPr lang="en-US" sz="2400" b="0" dirty="0"/>
              <a:t>: a trusted intermediary </a:t>
            </a:r>
            <a:r>
              <a:rPr lang="en-US" sz="2400" b="1" dirty="0"/>
              <a:t>endorses</a:t>
            </a:r>
            <a:r>
              <a:rPr lang="en-US" sz="2400" b="0" dirty="0"/>
              <a:t> or </a:t>
            </a:r>
            <a:r>
              <a:rPr lang="en-US" sz="2400" b="1" dirty="0"/>
              <a:t>certifies</a:t>
            </a:r>
            <a:r>
              <a:rPr lang="en-US" sz="2400" b="0" dirty="0"/>
              <a:t> a key as belonging to a particular principal.</a:t>
            </a:r>
          </a:p>
          <a:p>
            <a:r>
              <a:rPr lang="en-US" sz="2400" b="0" dirty="0"/>
              <a:t>Such services are </a:t>
            </a:r>
            <a:r>
              <a:rPr lang="en-US" sz="2400" b="1" dirty="0"/>
              <a:t>Public Key Infrastructure </a:t>
            </a:r>
            <a:r>
              <a:rPr lang="en-US" sz="2400" b="0" dirty="0"/>
              <a:t>(</a:t>
            </a:r>
            <a:r>
              <a:rPr lang="en-US" sz="2400" b="1" dirty="0"/>
              <a:t>PKI</a:t>
            </a:r>
            <a:r>
              <a:rPr lang="en-US" sz="2400" b="0" dirty="0"/>
              <a:t>).</a:t>
            </a:r>
          </a:p>
        </p:txBody>
      </p:sp>
      <p:pic>
        <p:nvPicPr>
          <p:cNvPr id="3" name="Picture 2"/>
          <p:cNvPicPr>
            <a:picLocks noChangeAspect="1"/>
          </p:cNvPicPr>
          <p:nvPr/>
        </p:nvPicPr>
        <p:blipFill>
          <a:blip r:embed="rId2"/>
          <a:stretch>
            <a:fillRect/>
          </a:stretch>
        </p:blipFill>
        <p:spPr>
          <a:xfrm flipH="1">
            <a:off x="6686251" y="4764179"/>
            <a:ext cx="1335881" cy="1727200"/>
          </a:xfrm>
          <a:prstGeom prst="rect">
            <a:avLst/>
          </a:prstGeom>
        </p:spPr>
      </p:pic>
      <p:pic>
        <p:nvPicPr>
          <p:cNvPr id="5" name="Picture 4"/>
          <p:cNvPicPr>
            <a:picLocks noChangeAspect="1"/>
          </p:cNvPicPr>
          <p:nvPr/>
        </p:nvPicPr>
        <p:blipFill>
          <a:blip r:embed="rId3"/>
          <a:stretch>
            <a:fillRect/>
          </a:stretch>
        </p:blipFill>
        <p:spPr>
          <a:xfrm flipH="1">
            <a:off x="4830618" y="4648200"/>
            <a:ext cx="1060501" cy="1727200"/>
          </a:xfrm>
          <a:prstGeom prst="rect">
            <a:avLst/>
          </a:prstGeom>
        </p:spPr>
      </p:pic>
      <p:grpSp>
        <p:nvGrpSpPr>
          <p:cNvPr id="7" name="Group 6"/>
          <p:cNvGrpSpPr/>
          <p:nvPr/>
        </p:nvGrpSpPr>
        <p:grpSpPr>
          <a:xfrm>
            <a:off x="3078018" y="5029200"/>
            <a:ext cx="1447800" cy="914400"/>
            <a:chOff x="6934200" y="1524000"/>
            <a:chExt cx="1447800" cy="914400"/>
          </a:xfrm>
        </p:grpSpPr>
        <p:sp>
          <p:nvSpPr>
            <p:cNvPr id="8" name="Rectangle 7"/>
            <p:cNvSpPr/>
            <p:nvPr/>
          </p:nvSpPr>
          <p:spPr bwMode="auto">
            <a:xfrm>
              <a:off x="6934200" y="1524000"/>
              <a:ext cx="1447800" cy="914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cs typeface="Arial" charset="0"/>
              </a:endParaRPr>
            </a:p>
          </p:txBody>
        </p:sp>
        <p:sp>
          <p:nvSpPr>
            <p:cNvPr id="9" name="Isosceles Triangle 8"/>
            <p:cNvSpPr/>
            <p:nvPr/>
          </p:nvSpPr>
          <p:spPr bwMode="auto">
            <a:xfrm flipV="1">
              <a:off x="6934200" y="1524000"/>
              <a:ext cx="1447800" cy="457200"/>
            </a:xfrm>
            <a:prstGeom prst="triangle">
              <a:avLst>
                <a:gd name="adj" fmla="val 5087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cs typeface="Arial" charset="0"/>
              </a:endParaRPr>
            </a:p>
          </p:txBody>
        </p:sp>
      </p:grpSp>
      <p:sp>
        <p:nvSpPr>
          <p:cNvPr id="10" name="TextBox 9"/>
          <p:cNvSpPr txBox="1"/>
          <p:nvPr/>
        </p:nvSpPr>
        <p:spPr>
          <a:xfrm>
            <a:off x="3078018" y="5257800"/>
            <a:ext cx="1514257" cy="646331"/>
          </a:xfrm>
          <a:prstGeom prst="rect">
            <a:avLst/>
          </a:prstGeom>
          <a:noFill/>
        </p:spPr>
        <p:txBody>
          <a:bodyPr wrap="none" rtlCol="0">
            <a:spAutoFit/>
          </a:bodyPr>
          <a:lstStyle/>
          <a:p>
            <a:r>
              <a:rPr lang="en-US" sz="1200" dirty="0">
                <a:solidFill>
                  <a:schemeClr val="tx1"/>
                </a:solidFill>
              </a:rPr>
              <a:t>Alice,</a:t>
            </a:r>
          </a:p>
          <a:p>
            <a:r>
              <a:rPr lang="en-US" sz="1200" dirty="0">
                <a:solidFill>
                  <a:schemeClr val="tx1"/>
                </a:solidFill>
              </a:rPr>
              <a:t>Will you marry me?</a:t>
            </a:r>
          </a:p>
          <a:p>
            <a:r>
              <a:rPr lang="en-US" sz="1200" dirty="0">
                <a:solidFill>
                  <a:schemeClr val="tx1"/>
                </a:solidFill>
              </a:rPr>
              <a:t>           Signed, </a:t>
            </a:r>
            <a:r>
              <a:rPr lang="en-US" sz="1200" dirty="0">
                <a:solidFill>
                  <a:schemeClr val="tx1"/>
                </a:solidFill>
                <a:latin typeface="Apple Chancery"/>
                <a:cs typeface="Apple Chancery"/>
              </a:rPr>
              <a:t>Bob</a:t>
            </a:r>
          </a:p>
        </p:txBody>
      </p:sp>
      <p:cxnSp>
        <p:nvCxnSpPr>
          <p:cNvPr id="11" name="Straight Connector 10"/>
          <p:cNvCxnSpPr/>
          <p:nvPr/>
        </p:nvCxnSpPr>
        <p:spPr bwMode="auto">
          <a:xfrm>
            <a:off x="3230418" y="6096000"/>
            <a:ext cx="1066800" cy="0"/>
          </a:xfrm>
          <a:prstGeom prst="line">
            <a:avLst/>
          </a:prstGeom>
          <a:solidFill>
            <a:srgbClr val="00B8FF"/>
          </a:solidFill>
          <a:ln w="38100" cap="flat" cmpd="sng" algn="ctr">
            <a:solidFill>
              <a:schemeClr val="tx1"/>
            </a:solidFill>
            <a:prstDash val="solid"/>
            <a:round/>
            <a:headEnd type="none" w="med" len="med"/>
            <a:tailEnd type="triangle" w="med" len="med"/>
          </a:ln>
          <a:effectLst/>
        </p:spPr>
      </p:cxnSp>
      <p:pic>
        <p:nvPicPr>
          <p:cNvPr id="12" name="Picture 11"/>
          <p:cNvPicPr>
            <a:picLocks noChangeAspect="1"/>
          </p:cNvPicPr>
          <p:nvPr/>
        </p:nvPicPr>
        <p:blipFill>
          <a:blip r:embed="rId4"/>
          <a:stretch>
            <a:fillRect/>
          </a:stretch>
        </p:blipFill>
        <p:spPr>
          <a:xfrm flipH="1">
            <a:off x="1676400" y="4724400"/>
            <a:ext cx="1096818" cy="1447800"/>
          </a:xfrm>
          <a:prstGeom prst="rect">
            <a:avLst/>
          </a:prstGeom>
        </p:spPr>
      </p:pic>
    </p:spTree>
    <p:extLst>
      <p:ext uri="{BB962C8B-B14F-4D97-AF65-F5344CB8AC3E}">
        <p14:creationId xmlns:p14="http://schemas.microsoft.com/office/powerpoint/2010/main" val="1757940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Endorsements: certificates</a:t>
            </a:r>
          </a:p>
        </p:txBody>
      </p:sp>
      <p:sp>
        <p:nvSpPr>
          <p:cNvPr id="3" name="Content Placeholder 2"/>
          <p:cNvSpPr>
            <a:spLocks noGrp="1"/>
          </p:cNvSpPr>
          <p:nvPr>
            <p:ph idx="1"/>
          </p:nvPr>
        </p:nvSpPr>
        <p:spPr>
          <a:xfrm>
            <a:off x="457200" y="1450975"/>
            <a:ext cx="8226425" cy="4111625"/>
          </a:xfrm>
        </p:spPr>
        <p:txBody>
          <a:bodyPr/>
          <a:lstStyle/>
          <a:p>
            <a:r>
              <a:rPr lang="en-US" sz="2400" b="0" dirty="0"/>
              <a:t>A principal may </a:t>
            </a:r>
            <a:r>
              <a:rPr lang="en-US" sz="2400" b="1" dirty="0"/>
              <a:t>endorse</a:t>
            </a:r>
            <a:r>
              <a:rPr lang="en-US" sz="2400" b="0" dirty="0"/>
              <a:t> another’s key.</a:t>
            </a:r>
          </a:p>
          <a:p>
            <a:r>
              <a:rPr lang="en-US" sz="2400" b="0" dirty="0"/>
              <a:t>How?  Issue a document containing the key, and some statement about the key or the key holder (</a:t>
            </a:r>
            <a:r>
              <a:rPr lang="en-US" sz="2400" b="1" dirty="0"/>
              <a:t>subject</a:t>
            </a:r>
            <a:r>
              <a:rPr lang="en-US" sz="2400" b="0" dirty="0"/>
              <a:t>).</a:t>
            </a:r>
          </a:p>
          <a:p>
            <a:r>
              <a:rPr lang="en-US" sz="2400" b="0" dirty="0"/>
              <a:t>We call it a </a:t>
            </a:r>
            <a:r>
              <a:rPr lang="en-US" sz="2400" b="1" dirty="0"/>
              <a:t>certificate</a:t>
            </a:r>
            <a:r>
              <a:rPr lang="en-US" sz="2400" b="0" dirty="0"/>
              <a:t> for the subject: “like a photo ID”.</a:t>
            </a:r>
          </a:p>
          <a:p>
            <a:r>
              <a:rPr lang="en-US" sz="2400" b="0" dirty="0"/>
              <a:t>But how to validate the certificate? </a:t>
            </a:r>
          </a:p>
          <a:p>
            <a:r>
              <a:rPr lang="en-US" sz="2400" dirty="0"/>
              <a:t>Answer</a:t>
            </a:r>
            <a:r>
              <a:rPr lang="en-US" sz="2400" b="0" dirty="0"/>
              <a:t>: </a:t>
            </a:r>
            <a:r>
              <a:rPr lang="en-US" sz="2400" b="1" dirty="0"/>
              <a:t>issuer</a:t>
            </a:r>
            <a:r>
              <a:rPr lang="en-US" sz="2400" b="0" dirty="0"/>
              <a:t> signs certificate with a </a:t>
            </a:r>
            <a:r>
              <a:rPr lang="en-US" sz="2400" b="1" dirty="0"/>
              <a:t>digital signature</a:t>
            </a:r>
            <a:r>
              <a:rPr lang="en-US" sz="2400" b="0" dirty="0"/>
              <a:t>.</a:t>
            </a:r>
          </a:p>
        </p:txBody>
      </p:sp>
      <p:grpSp>
        <p:nvGrpSpPr>
          <p:cNvPr id="4" name="Group 12"/>
          <p:cNvGrpSpPr>
            <a:grpSpLocks/>
          </p:cNvGrpSpPr>
          <p:nvPr/>
        </p:nvGrpSpPr>
        <p:grpSpPr bwMode="auto">
          <a:xfrm>
            <a:off x="5181600" y="4368800"/>
            <a:ext cx="3048000" cy="2032000"/>
            <a:chOff x="685800" y="4572000"/>
            <a:chExt cx="3048000" cy="2032000"/>
          </a:xfrm>
        </p:grpSpPr>
        <p:sp>
          <p:nvSpPr>
            <p:cNvPr id="5" name="Alternate Process 4"/>
            <p:cNvSpPr/>
            <p:nvPr/>
          </p:nvSpPr>
          <p:spPr bwMode="auto">
            <a:xfrm>
              <a:off x="685800" y="4572000"/>
              <a:ext cx="3048000" cy="2032000"/>
            </a:xfrm>
            <a:prstGeom prst="flowChartAlternateProcess">
              <a:avLst/>
            </a:prstGeom>
            <a:solidFill>
              <a:schemeClr val="accent6"/>
            </a:solidFill>
            <a:ln w="9525" cap="flat" cmpd="sng" algn="ctr">
              <a:solidFill>
                <a:schemeClr val="tx1"/>
              </a:solidFill>
              <a:prstDash val="solid"/>
              <a:round/>
              <a:headEnd type="none" w="med" len="med"/>
              <a:tailEnd type="none" w="med" len="med"/>
            </a:ln>
            <a:effectLst/>
          </p:spPr>
          <p:txBody>
            <a:bodyPr/>
            <a:lstStyle/>
            <a:p>
              <a:pPr>
                <a:buClr>
                  <a:srgbClr val="000000"/>
                </a:buClr>
                <a:buSzPct val="100000"/>
                <a:buFont typeface="Times New Roman" charset="0"/>
                <a:buNone/>
                <a:defRPr/>
              </a:pPr>
              <a:r>
                <a:rPr lang="en-US" sz="2000" dirty="0">
                  <a:solidFill>
                    <a:prstClr val="white"/>
                  </a:solidFill>
                  <a:latin typeface="Copperplate Gothic Bold" charset="0"/>
                  <a:cs typeface="Copperplate Gothic Bold" charset="0"/>
                </a:rPr>
                <a:t>Certificate</a:t>
              </a:r>
            </a:p>
            <a:p>
              <a:pPr>
                <a:spcAft>
                  <a:spcPts val="3000"/>
                </a:spcAft>
                <a:buClr>
                  <a:srgbClr val="000000"/>
                </a:buClr>
                <a:buSzPct val="100000"/>
                <a:buFont typeface="Times New Roman" charset="0"/>
                <a:buNone/>
                <a:defRPr/>
              </a:pPr>
              <a:r>
                <a:rPr lang="en-US" sz="1800" dirty="0">
                  <a:solidFill>
                    <a:prstClr val="white"/>
                  </a:solidFill>
                  <a:cs typeface="Arial" charset="0"/>
                </a:rPr>
                <a:t>Term of validity</a:t>
              </a:r>
            </a:p>
            <a:p>
              <a:pPr>
                <a:spcAft>
                  <a:spcPts val="3000"/>
                </a:spcAft>
                <a:buClr>
                  <a:srgbClr val="000000"/>
                </a:buClr>
                <a:buSzPct val="100000"/>
                <a:buFont typeface="Times New Roman" charset="0"/>
                <a:buNone/>
                <a:defRPr/>
              </a:pPr>
              <a:r>
                <a:rPr lang="en-US" sz="1800" dirty="0">
                  <a:solidFill>
                    <a:prstClr val="white"/>
                  </a:solidFill>
                  <a:cs typeface="Arial" charset="0"/>
                </a:rPr>
                <a:t>Issuer’s name (or key)</a:t>
              </a:r>
            </a:p>
          </p:txBody>
        </p:sp>
        <p:sp>
          <p:nvSpPr>
            <p:cNvPr id="6" name="TextBox 6"/>
            <p:cNvSpPr txBox="1">
              <a:spLocks noChangeArrowheads="1"/>
            </p:cNvSpPr>
            <p:nvPr/>
          </p:nvSpPr>
          <p:spPr bwMode="auto">
            <a:xfrm>
              <a:off x="2286000" y="5988050"/>
              <a:ext cx="1287463" cy="522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solidFill>
                    <a:prstClr val="white"/>
                  </a:solidFill>
                  <a:latin typeface="Edwardian Script ITC" charset="0"/>
                </a:rPr>
                <a:t>Signature</a:t>
              </a:r>
              <a:endParaRPr lang="en-US">
                <a:solidFill>
                  <a:prstClr val="white"/>
                </a:solidFill>
                <a:latin typeface="Edwardian Script ITC" charset="0"/>
              </a:endParaRPr>
            </a:p>
          </p:txBody>
        </p:sp>
        <p:sp>
          <p:nvSpPr>
            <p:cNvPr id="7" name="12-Point Star 6"/>
            <p:cNvSpPr/>
            <p:nvPr/>
          </p:nvSpPr>
          <p:spPr bwMode="auto">
            <a:xfrm>
              <a:off x="1066800" y="6140450"/>
              <a:ext cx="381000" cy="381000"/>
            </a:xfrm>
            <a:prstGeom prst="star12">
              <a:avLst/>
            </a:prstGeom>
            <a:solidFill>
              <a:schemeClr val="accent5"/>
            </a:solidFill>
            <a:ln w="9525" cap="flat" cmpd="sng" algn="ctr">
              <a:no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800">
                <a:solidFill>
                  <a:prstClr val="white"/>
                </a:solidFill>
                <a:ea typeface="ＭＳ Ｐゴシック" pitchFamily="-1" charset="-128"/>
                <a:cs typeface="Arial" charset="0"/>
              </a:endParaRPr>
            </a:p>
          </p:txBody>
        </p:sp>
        <p:sp>
          <p:nvSpPr>
            <p:cNvPr id="8" name="Rounded Rectangular Callout 7"/>
            <p:cNvSpPr/>
            <p:nvPr/>
          </p:nvSpPr>
          <p:spPr bwMode="auto">
            <a:xfrm>
              <a:off x="838200" y="5308600"/>
              <a:ext cx="2667000" cy="381000"/>
            </a:xfrm>
            <a:prstGeom prst="wedgeRoundRectCallou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800" dirty="0">
                <a:solidFill>
                  <a:prstClr val="white"/>
                </a:solidFill>
                <a:ea typeface="ＭＳ Ｐゴシック" pitchFamily="-1" charset="-128"/>
                <a:cs typeface="Arial" charset="0"/>
              </a:endParaRPr>
            </a:p>
          </p:txBody>
        </p:sp>
        <p:sp>
          <p:nvSpPr>
            <p:cNvPr id="9" name="TextBox 22"/>
            <p:cNvSpPr txBox="1">
              <a:spLocks noChangeArrowheads="1"/>
            </p:cNvSpPr>
            <p:nvPr/>
          </p:nvSpPr>
          <p:spPr bwMode="auto">
            <a:xfrm>
              <a:off x="838200" y="5308600"/>
              <a:ext cx="279787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800" dirty="0">
                  <a:solidFill>
                    <a:prstClr val="white"/>
                  </a:solidFill>
                </a:rPr>
                <a:t>Bob’s key is 247E6F1A…</a:t>
              </a:r>
            </a:p>
          </p:txBody>
        </p:sp>
      </p:grpSp>
      <p:pic>
        <p:nvPicPr>
          <p:cNvPr id="10" name="Picture 9"/>
          <p:cNvPicPr>
            <a:picLocks noChangeAspect="1"/>
          </p:cNvPicPr>
          <p:nvPr/>
        </p:nvPicPr>
        <p:blipFill>
          <a:blip r:embed="rId2"/>
          <a:stretch>
            <a:fillRect/>
          </a:stretch>
        </p:blipFill>
        <p:spPr>
          <a:xfrm>
            <a:off x="1219200" y="4216400"/>
            <a:ext cx="2641600" cy="2641600"/>
          </a:xfrm>
          <a:prstGeom prst="rect">
            <a:avLst/>
          </a:prstGeom>
        </p:spPr>
      </p:pic>
    </p:spTree>
    <p:extLst>
      <p:ext uri="{BB962C8B-B14F-4D97-AF65-F5344CB8AC3E}">
        <p14:creationId xmlns:p14="http://schemas.microsoft.com/office/powerpoint/2010/main" val="4026759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How does C know the public key of S?</a:t>
            </a:r>
          </a:p>
        </p:txBody>
      </p:sp>
      <p:pic>
        <p:nvPicPr>
          <p:cNvPr id="4" name="Picture 3"/>
          <p:cNvPicPr>
            <a:picLocks noChangeAspect="1"/>
          </p:cNvPicPr>
          <p:nvPr/>
        </p:nvPicPr>
        <p:blipFill>
          <a:blip r:embed="rId2"/>
          <a:stretch>
            <a:fillRect/>
          </a:stretch>
        </p:blipFill>
        <p:spPr>
          <a:xfrm>
            <a:off x="2667000" y="1676400"/>
            <a:ext cx="3810000" cy="2857500"/>
          </a:xfrm>
          <a:prstGeom prst="rect">
            <a:avLst/>
          </a:prstGeom>
        </p:spPr>
      </p:pic>
      <p:sp>
        <p:nvSpPr>
          <p:cNvPr id="5" name="Rectangle 4"/>
          <p:cNvSpPr/>
          <p:nvPr/>
        </p:nvSpPr>
        <p:spPr>
          <a:xfrm>
            <a:off x="304800" y="4191000"/>
            <a:ext cx="7696200" cy="400110"/>
          </a:xfrm>
          <a:prstGeom prst="rect">
            <a:avLst/>
          </a:prstGeom>
        </p:spPr>
        <p:txBody>
          <a:bodyPr wrap="square">
            <a:spAutoFit/>
          </a:bodyPr>
          <a:lstStyle/>
          <a:p>
            <a:endParaRPr lang="en-US" sz="2000" dirty="0">
              <a:solidFill>
                <a:schemeClr val="tx1"/>
              </a:solidFill>
            </a:endParaRPr>
          </a:p>
        </p:txBody>
      </p:sp>
      <p:sp>
        <p:nvSpPr>
          <p:cNvPr id="3" name="TextBox 2"/>
          <p:cNvSpPr txBox="1"/>
          <p:nvPr/>
        </p:nvSpPr>
        <p:spPr>
          <a:xfrm>
            <a:off x="685800" y="4267200"/>
            <a:ext cx="7696200" cy="2246769"/>
          </a:xfrm>
          <a:prstGeom prst="rect">
            <a:avLst/>
          </a:prstGeom>
          <a:noFill/>
        </p:spPr>
        <p:txBody>
          <a:bodyPr wrap="square" rtlCol="0">
            <a:spAutoFit/>
          </a:bodyPr>
          <a:lstStyle/>
          <a:p>
            <a:r>
              <a:rPr lang="en-US" sz="2000" dirty="0">
                <a:solidFill>
                  <a:schemeClr val="tx1"/>
                </a:solidFill>
              </a:rPr>
              <a:t>In the HTTPS (SSL/TLS) example, S passes its public key to the client C.  </a:t>
            </a:r>
            <a:r>
              <a:rPr lang="en-US" sz="2000" b="1" dirty="0">
                <a:solidFill>
                  <a:schemeClr val="tx1"/>
                </a:solidFill>
              </a:rPr>
              <a:t>But how can C believe it?</a:t>
            </a:r>
          </a:p>
          <a:p>
            <a:r>
              <a:rPr lang="en-US" sz="2000" dirty="0">
                <a:solidFill>
                  <a:schemeClr val="tx1"/>
                </a:solidFill>
              </a:rPr>
              <a:t> </a:t>
            </a:r>
          </a:p>
          <a:p>
            <a:r>
              <a:rPr lang="en-US" sz="2000" b="1" dirty="0">
                <a:solidFill>
                  <a:schemeClr val="tx1"/>
                </a:solidFill>
              </a:rPr>
              <a:t>Answer</a:t>
            </a:r>
            <a:r>
              <a:rPr lang="en-US" sz="2000" dirty="0">
                <a:solidFill>
                  <a:schemeClr val="tx1"/>
                </a:solidFill>
              </a:rPr>
              <a:t>: some public authority (a </a:t>
            </a:r>
            <a:r>
              <a:rPr lang="en-US" sz="2000" b="1" dirty="0">
                <a:solidFill>
                  <a:schemeClr val="tx1"/>
                </a:solidFill>
              </a:rPr>
              <a:t>Certifying Authority </a:t>
            </a:r>
            <a:r>
              <a:rPr lang="en-US" sz="2000" dirty="0">
                <a:solidFill>
                  <a:schemeClr val="tx1"/>
                </a:solidFill>
              </a:rPr>
              <a:t>or CA) endorses the key by issuing a </a:t>
            </a:r>
            <a:r>
              <a:rPr lang="en-US" sz="2000" b="1" dirty="0">
                <a:solidFill>
                  <a:schemeClr val="tx1"/>
                </a:solidFill>
              </a:rPr>
              <a:t>certificate</a:t>
            </a:r>
            <a:r>
              <a:rPr lang="en-US" sz="2000" dirty="0">
                <a:solidFill>
                  <a:schemeClr val="tx1"/>
                </a:solidFill>
              </a:rPr>
              <a:t> for S.  S sends the certificate: C’s browser verifies it, and matches the certificate’s Subject Name against the domain name in the URL.</a:t>
            </a:r>
          </a:p>
        </p:txBody>
      </p:sp>
    </p:spTree>
    <p:extLst>
      <p:ext uri="{BB962C8B-B14F-4D97-AF65-F5344CB8AC3E}">
        <p14:creationId xmlns:p14="http://schemas.microsoft.com/office/powerpoint/2010/main" val="141508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30EDC2-19F1-8E40-BF62-999F635DDEDF}"/>
              </a:ext>
            </a:extLst>
          </p:cNvPr>
          <p:cNvPicPr>
            <a:picLocks noChangeAspect="1"/>
          </p:cNvPicPr>
          <p:nvPr/>
        </p:nvPicPr>
        <p:blipFill>
          <a:blip r:embed="rId2"/>
          <a:stretch>
            <a:fillRect/>
          </a:stretch>
        </p:blipFill>
        <p:spPr>
          <a:xfrm>
            <a:off x="-76200" y="0"/>
            <a:ext cx="7878137" cy="6858000"/>
          </a:xfrm>
          <a:prstGeom prst="rect">
            <a:avLst/>
          </a:prstGeom>
        </p:spPr>
      </p:pic>
    </p:spTree>
    <p:extLst>
      <p:ext uri="{BB962C8B-B14F-4D97-AF65-F5344CB8AC3E}">
        <p14:creationId xmlns:p14="http://schemas.microsoft.com/office/powerpoint/2010/main" val="2421785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a:xfrm>
            <a:off x="457200" y="-110332"/>
            <a:ext cx="8226425" cy="1554163"/>
          </a:xfrm>
        </p:spPr>
        <p:txBody>
          <a:bodyPr/>
          <a:lstStyle/>
          <a:p>
            <a:pPr eaLnBrk="1" hangingPunct="1"/>
            <a:br>
              <a:rPr lang="en-US" sz="3200" dirty="0">
                <a:latin typeface="Arial" charset="0"/>
                <a:ea typeface="ＭＳ Ｐゴシック" charset="0"/>
                <a:cs typeface="ＭＳ Ｐゴシック" charset="0"/>
              </a:rPr>
            </a:br>
            <a:r>
              <a:rPr lang="en-US" sz="3200" dirty="0">
                <a:latin typeface="Arial" charset="0"/>
                <a:ea typeface="ＭＳ Ｐゴシック" charset="0"/>
                <a:cs typeface="ＭＳ Ｐゴシック" charset="0"/>
              </a:rPr>
              <a:t>TLS or HTTPS</a:t>
            </a:r>
            <a:br>
              <a:rPr lang="en-US" sz="3200" dirty="0">
                <a:latin typeface="Arial" charset="0"/>
                <a:ea typeface="ＭＳ Ｐゴシック" charset="0"/>
                <a:cs typeface="ＭＳ Ｐゴシック" charset="0"/>
              </a:rPr>
            </a:br>
            <a:r>
              <a:rPr lang="en-US" sz="2800" dirty="0" err="1">
                <a:latin typeface="Arial" charset="0"/>
                <a:ea typeface="ＭＳ Ｐゴシック" charset="0"/>
                <a:cs typeface="ＭＳ Ｐゴシック" charset="0"/>
              </a:rPr>
              <a:t>Cartoonishly</a:t>
            </a:r>
            <a:r>
              <a:rPr lang="en-US" sz="2800" dirty="0">
                <a:latin typeface="Arial" charset="0"/>
                <a:ea typeface="ＭＳ Ｐゴシック" charset="0"/>
                <a:cs typeface="ＭＳ Ｐゴシック" charset="0"/>
              </a:rPr>
              <a:t> Oversimplified, Version 2</a:t>
            </a:r>
            <a:endParaRPr lang="en-US" sz="3200" dirty="0">
              <a:latin typeface="Arial" charset="0"/>
              <a:ea typeface="ＭＳ Ｐゴシック" charset="0"/>
              <a:cs typeface="ＭＳ Ｐゴシック" charset="0"/>
            </a:endParaRPr>
          </a:p>
        </p:txBody>
      </p:sp>
      <p:sp>
        <p:nvSpPr>
          <p:cNvPr id="116738" name="Rectangle 3"/>
          <p:cNvSpPr>
            <a:spLocks noGrp="1" noChangeArrowheads="1"/>
          </p:cNvSpPr>
          <p:nvPr>
            <p:ph type="body" idx="1"/>
          </p:nvPr>
        </p:nvSpPr>
        <p:spPr>
          <a:xfrm>
            <a:off x="457200" y="1371600"/>
            <a:ext cx="8229600" cy="845343"/>
          </a:xfrm>
        </p:spPr>
        <p:txBody>
          <a:bodyPr/>
          <a:lstStyle/>
          <a:p>
            <a:pPr marL="0" indent="0" eaLnBrk="1" hangingPunct="1">
              <a:buNone/>
            </a:pPr>
            <a:endParaRPr lang="en-US" sz="2000" dirty="0">
              <a:solidFill>
                <a:schemeClr val="tx1"/>
              </a:solidFill>
              <a:latin typeface="Arial" charset="0"/>
              <a:ea typeface="ＭＳ Ｐゴシック" charset="0"/>
              <a:cs typeface="ＭＳ Ｐゴシック" charset="0"/>
            </a:endParaRPr>
          </a:p>
          <a:p>
            <a:pPr eaLnBrk="1" hangingPunct="1"/>
            <a:r>
              <a:rPr lang="en-US" sz="2000" dirty="0">
                <a:latin typeface="Arial" charset="0"/>
                <a:ea typeface="ＭＳ Ｐゴシック" charset="0"/>
                <a:cs typeface="ＭＳ Ｐゴシック" charset="0"/>
              </a:rPr>
              <a:t>Secure Sockets Layer (SSL) or Transport-Layer Security (TLS), used in HTTPS (Secure HTTP), SSH, SCP, etc.</a:t>
            </a:r>
          </a:p>
        </p:txBody>
      </p:sp>
      <p:sp>
        <p:nvSpPr>
          <p:cNvPr id="116739" name="Line 6"/>
          <p:cNvSpPr>
            <a:spLocks noChangeShapeType="1"/>
          </p:cNvSpPr>
          <p:nvPr/>
        </p:nvSpPr>
        <p:spPr bwMode="auto">
          <a:xfrm>
            <a:off x="2286000" y="2974975"/>
            <a:ext cx="0" cy="2508250"/>
          </a:xfrm>
          <a:prstGeom prst="line">
            <a:avLst/>
          </a:prstGeom>
          <a:noFill/>
          <a:ln w="15875">
            <a:solidFill>
              <a:srgbClr val="333399"/>
            </a:solidFill>
            <a:round/>
            <a:headEnd type="none" w="sm" len="sm"/>
            <a:tailEnd type="stealth" w="med" len="med"/>
          </a:ln>
          <a:extLst>
            <a:ext uri="{909E8E84-426E-40dd-AFC4-6F175D3DCCD1}">
              <a14:hiddenFill xmlns:a14="http://schemas.microsoft.com/office/drawing/2010/main" xmlns="">
                <a:noFill/>
              </a14:hiddenFill>
            </a:ext>
          </a:extLst>
        </p:spPr>
        <p:txBody>
          <a:bodyPr wrap="square" anchor="ctr">
            <a:spAutoFit/>
          </a:bodyPr>
          <a:lstStyle/>
          <a:p>
            <a:endParaRPr lang="en-US"/>
          </a:p>
        </p:txBody>
      </p:sp>
      <p:sp>
        <p:nvSpPr>
          <p:cNvPr id="116740" name="Line 7"/>
          <p:cNvSpPr>
            <a:spLocks noChangeShapeType="1"/>
          </p:cNvSpPr>
          <p:nvPr/>
        </p:nvSpPr>
        <p:spPr bwMode="auto">
          <a:xfrm flipH="1">
            <a:off x="2301875" y="3725863"/>
            <a:ext cx="4937125" cy="204787"/>
          </a:xfrm>
          <a:prstGeom prst="line">
            <a:avLst/>
          </a:prstGeom>
          <a:noFill/>
          <a:ln w="15875">
            <a:solidFill>
              <a:srgbClr val="333399"/>
            </a:solidFill>
            <a:round/>
            <a:headEnd type="none" w="sm" len="sm"/>
            <a:tailEnd type="triangle" w="sm"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16741" name="Line 8"/>
          <p:cNvSpPr>
            <a:spLocks noChangeShapeType="1"/>
          </p:cNvSpPr>
          <p:nvPr/>
        </p:nvSpPr>
        <p:spPr bwMode="auto">
          <a:xfrm>
            <a:off x="2301875" y="3051175"/>
            <a:ext cx="4937125" cy="233363"/>
          </a:xfrm>
          <a:prstGeom prst="line">
            <a:avLst/>
          </a:prstGeom>
          <a:noFill/>
          <a:ln w="15875">
            <a:solidFill>
              <a:srgbClr val="333399"/>
            </a:solidFill>
            <a:round/>
            <a:headEnd type="none" w="sm" len="sm"/>
            <a:tailEnd type="triangle" w="sm"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16742" name="Text Box 9"/>
          <p:cNvSpPr txBox="1">
            <a:spLocks noChangeArrowheads="1"/>
          </p:cNvSpPr>
          <p:nvPr/>
        </p:nvSpPr>
        <p:spPr bwMode="auto">
          <a:xfrm>
            <a:off x="4025900" y="2743200"/>
            <a:ext cx="19417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eaLnBrk="0" hangingPunct="0"/>
            <a:r>
              <a:rPr lang="en-US" sz="2000" dirty="0">
                <a:solidFill>
                  <a:srgbClr val="0033CC"/>
                </a:solidFill>
                <a:latin typeface="Times New Roman" charset="0"/>
              </a:rPr>
              <a:t>“TCP SYN, etc.”</a:t>
            </a:r>
            <a:endParaRPr lang="en-US" sz="2000" dirty="0">
              <a:latin typeface="Times New Roman" charset="0"/>
            </a:endParaRPr>
          </a:p>
        </p:txBody>
      </p:sp>
      <p:sp>
        <p:nvSpPr>
          <p:cNvPr id="116743" name="Text Box 10"/>
          <p:cNvSpPr txBox="1">
            <a:spLocks noChangeArrowheads="1"/>
          </p:cNvSpPr>
          <p:nvPr/>
        </p:nvSpPr>
        <p:spPr bwMode="auto">
          <a:xfrm>
            <a:off x="3513138" y="3425825"/>
            <a:ext cx="271099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eaLnBrk="0" hangingPunct="0"/>
            <a:r>
              <a:rPr lang="en-US" sz="2000" dirty="0">
                <a:solidFill>
                  <a:srgbClr val="0033CC"/>
                </a:solidFill>
                <a:latin typeface="Times New Roman" charset="0"/>
              </a:rPr>
              <a:t>“My public key is </a:t>
            </a:r>
            <a:r>
              <a:rPr lang="en-US" sz="2000" dirty="0">
                <a:solidFill>
                  <a:srgbClr val="660066"/>
                </a:solidFill>
                <a:latin typeface="Times New Roman" charset="0"/>
              </a:rPr>
              <a:t>K</a:t>
            </a:r>
            <a:r>
              <a:rPr lang="en-US" sz="2000" dirty="0">
                <a:solidFill>
                  <a:srgbClr val="0033CC"/>
                </a:solidFill>
                <a:latin typeface="Times New Roman" charset="0"/>
              </a:rPr>
              <a:t>.”**</a:t>
            </a:r>
            <a:endParaRPr lang="en-US" sz="2000" dirty="0">
              <a:latin typeface="Times New Roman" charset="0"/>
            </a:endParaRPr>
          </a:p>
        </p:txBody>
      </p:sp>
      <p:sp>
        <p:nvSpPr>
          <p:cNvPr id="116744" name="Line 11"/>
          <p:cNvSpPr>
            <a:spLocks noChangeShapeType="1"/>
          </p:cNvSpPr>
          <p:nvPr/>
        </p:nvSpPr>
        <p:spPr bwMode="auto">
          <a:xfrm>
            <a:off x="7239000" y="2974975"/>
            <a:ext cx="0" cy="2508250"/>
          </a:xfrm>
          <a:prstGeom prst="line">
            <a:avLst/>
          </a:prstGeom>
          <a:noFill/>
          <a:ln w="15875">
            <a:solidFill>
              <a:srgbClr val="333399"/>
            </a:solidFill>
            <a:round/>
            <a:headEnd type="none" w="sm" len="sm"/>
            <a:tailEnd type="stealth" w="med"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16745" name="Rectangle 12"/>
          <p:cNvSpPr>
            <a:spLocks noChangeArrowheads="1"/>
          </p:cNvSpPr>
          <p:nvPr/>
        </p:nvSpPr>
        <p:spPr bwMode="auto">
          <a:xfrm>
            <a:off x="539750" y="4421188"/>
            <a:ext cx="1016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spAutoFit/>
          </a:bodyPr>
          <a:lstStyle/>
          <a:p>
            <a:r>
              <a:rPr lang="en-US" b="1">
                <a:solidFill>
                  <a:srgbClr val="003367"/>
                </a:solidFill>
                <a:latin typeface="Comic Sans MS" charset="0"/>
              </a:rPr>
              <a:t>Client</a:t>
            </a:r>
          </a:p>
        </p:txBody>
      </p:sp>
      <p:sp>
        <p:nvSpPr>
          <p:cNvPr id="116746" name="Rectangle 13"/>
          <p:cNvSpPr>
            <a:spLocks noChangeArrowheads="1"/>
          </p:cNvSpPr>
          <p:nvPr/>
        </p:nvSpPr>
        <p:spPr bwMode="auto">
          <a:xfrm>
            <a:off x="7512050" y="4400550"/>
            <a:ext cx="11874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spAutoFit/>
          </a:bodyPr>
          <a:lstStyle/>
          <a:p>
            <a:r>
              <a:rPr lang="en-US" b="1">
                <a:solidFill>
                  <a:srgbClr val="003367"/>
                </a:solidFill>
                <a:latin typeface="Comic Sans MS" charset="0"/>
              </a:rPr>
              <a:t>Server</a:t>
            </a:r>
          </a:p>
        </p:txBody>
      </p:sp>
      <p:sp>
        <p:nvSpPr>
          <p:cNvPr id="116747" name="Line 14"/>
          <p:cNvSpPr>
            <a:spLocks noChangeShapeType="1"/>
          </p:cNvSpPr>
          <p:nvPr/>
        </p:nvSpPr>
        <p:spPr bwMode="auto">
          <a:xfrm>
            <a:off x="2286000" y="4270375"/>
            <a:ext cx="4953000" cy="236538"/>
          </a:xfrm>
          <a:prstGeom prst="line">
            <a:avLst/>
          </a:prstGeom>
          <a:noFill/>
          <a:ln w="15875">
            <a:solidFill>
              <a:srgbClr val="333399"/>
            </a:solidFill>
            <a:round/>
            <a:headEnd type="none" w="sm" len="sm"/>
            <a:tailEnd type="triangle" w="sm"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16748" name="Text Box 15"/>
          <p:cNvSpPr txBox="1">
            <a:spLocks noChangeArrowheads="1"/>
          </p:cNvSpPr>
          <p:nvPr/>
        </p:nvSpPr>
        <p:spPr bwMode="auto">
          <a:xfrm>
            <a:off x="2833688" y="3959225"/>
            <a:ext cx="305564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eaLnBrk="0" hangingPunct="0"/>
            <a:r>
              <a:rPr lang="en-US" sz="2000" dirty="0">
                <a:solidFill>
                  <a:srgbClr val="0033CC"/>
                </a:solidFill>
                <a:latin typeface="Times New Roman" charset="0"/>
              </a:rPr>
              <a:t>“Encrypted secrets: </a:t>
            </a:r>
            <a:r>
              <a:rPr lang="en-US" dirty="0">
                <a:solidFill>
                  <a:srgbClr val="660066"/>
                </a:solidFill>
              </a:rPr>
              <a:t>{P}</a:t>
            </a:r>
            <a:r>
              <a:rPr lang="en-US" baseline="-25000" dirty="0">
                <a:solidFill>
                  <a:srgbClr val="660066"/>
                </a:solidFill>
              </a:rPr>
              <a:t>K</a:t>
            </a:r>
            <a:r>
              <a:rPr lang="en-US" dirty="0"/>
              <a:t> </a:t>
            </a:r>
            <a:r>
              <a:rPr lang="en-US" sz="2000" dirty="0">
                <a:solidFill>
                  <a:srgbClr val="0033CC"/>
                </a:solidFill>
                <a:latin typeface="Times New Roman" charset="0"/>
              </a:rPr>
              <a:t>.”</a:t>
            </a:r>
          </a:p>
        </p:txBody>
      </p:sp>
      <p:sp>
        <p:nvSpPr>
          <p:cNvPr id="116749" name="Line 16"/>
          <p:cNvSpPr>
            <a:spLocks noChangeShapeType="1"/>
          </p:cNvSpPr>
          <p:nvPr/>
        </p:nvSpPr>
        <p:spPr bwMode="auto">
          <a:xfrm flipH="1">
            <a:off x="2301875" y="5029200"/>
            <a:ext cx="4937125" cy="204787"/>
          </a:xfrm>
          <a:prstGeom prst="line">
            <a:avLst/>
          </a:prstGeom>
          <a:noFill/>
          <a:ln w="15875">
            <a:solidFill>
              <a:srgbClr val="333399"/>
            </a:solidFill>
            <a:round/>
            <a:headEnd type="none" w="sm" len="sm"/>
            <a:tailEnd type="triangle" w="sm" len="med"/>
          </a:ln>
          <a:extLst>
            <a:ext uri="{909E8E84-426E-40dd-AFC4-6F175D3DCCD1}">
              <a14:hiddenFill xmlns:a14="http://schemas.microsoft.com/office/drawing/2010/main" xmlns="">
                <a:noFill/>
              </a14:hiddenFill>
            </a:ext>
          </a:extLst>
        </p:spPr>
        <p:txBody>
          <a:bodyPr anchor="ctr">
            <a:spAutoFit/>
          </a:bodyPr>
          <a:lstStyle/>
          <a:p>
            <a:endParaRPr lang="en-US"/>
          </a:p>
        </p:txBody>
      </p:sp>
      <p:sp>
        <p:nvSpPr>
          <p:cNvPr id="116751" name="Text Box 18"/>
          <p:cNvSpPr txBox="1">
            <a:spLocks noChangeArrowheads="1"/>
          </p:cNvSpPr>
          <p:nvPr/>
        </p:nvSpPr>
        <p:spPr bwMode="auto">
          <a:xfrm>
            <a:off x="4572000" y="5394325"/>
            <a:ext cx="438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eaLnBrk="0" hangingPunct="0"/>
            <a:r>
              <a:rPr lang="en-US" sz="2000" dirty="0">
                <a:solidFill>
                  <a:srgbClr val="0033CC"/>
                </a:solidFill>
                <a:latin typeface="Times New Roman" charset="0"/>
              </a:rPr>
              <a:t>…</a:t>
            </a:r>
          </a:p>
        </p:txBody>
      </p:sp>
      <p:pic>
        <p:nvPicPr>
          <p:cNvPr id="116753" name="Picture 16" descr="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4825"/>
            <a:ext cx="1066800"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6754" name="Picture 16" descr="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121025"/>
            <a:ext cx="1066800"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 Box 9">
            <a:extLst>
              <a:ext uri="{FF2B5EF4-FFF2-40B4-BE49-F238E27FC236}">
                <a16:creationId xmlns:a16="http://schemas.microsoft.com/office/drawing/2014/main" id="{E491840A-5EB6-EE46-8BFB-E021AEC7BF80}"/>
              </a:ext>
            </a:extLst>
          </p:cNvPr>
          <p:cNvSpPr txBox="1">
            <a:spLocks noChangeArrowheads="1"/>
          </p:cNvSpPr>
          <p:nvPr/>
        </p:nvSpPr>
        <p:spPr bwMode="auto">
          <a:xfrm>
            <a:off x="4289154" y="4556189"/>
            <a:ext cx="294984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wrap="none">
            <a:spAutoFit/>
          </a:bodyPr>
          <a:lstStyle/>
          <a:p>
            <a:pPr eaLnBrk="0" hangingPunct="0"/>
            <a:r>
              <a:rPr lang="en-US" sz="2000" dirty="0">
                <a:solidFill>
                  <a:srgbClr val="0033CC"/>
                </a:solidFill>
                <a:latin typeface="Times New Roman" charset="0"/>
              </a:rPr>
              <a:t>[decrypts with private key]</a:t>
            </a:r>
            <a:endParaRPr lang="en-US" sz="2000" dirty="0">
              <a:latin typeface="Times New Roman" charset="0"/>
            </a:endParaRPr>
          </a:p>
        </p:txBody>
      </p:sp>
      <p:sp>
        <p:nvSpPr>
          <p:cNvPr id="21" name="Rectangle 3">
            <a:extLst>
              <a:ext uri="{FF2B5EF4-FFF2-40B4-BE49-F238E27FC236}">
                <a16:creationId xmlns:a16="http://schemas.microsoft.com/office/drawing/2014/main" id="{ED549812-59A4-4F4D-B922-4C9AFA79706B}"/>
              </a:ext>
            </a:extLst>
          </p:cNvPr>
          <p:cNvSpPr txBox="1">
            <a:spLocks noChangeArrowheads="1"/>
          </p:cNvSpPr>
          <p:nvPr/>
        </p:nvSpPr>
        <p:spPr bwMode="auto">
          <a:xfrm>
            <a:off x="533400" y="5784057"/>
            <a:ext cx="8229600" cy="84534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989" tIns="46794" rIns="89989" bIns="46794" numCol="1" anchor="t" anchorCtr="0" compatLnSpc="1">
            <a:prstTxWarp prst="textNoShape">
              <a:avLst/>
            </a:prstTxWarp>
          </a:bodyPr>
          <a:lstStyle>
            <a:lvl1pPr marL="341313" indent="-341313" algn="l" defTabSz="455613"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1363" indent="-284163" algn="l" defTabSz="455613"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1413" indent="-227013" algn="l" defTabSz="455613"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598613" indent="-227013" algn="l" defTabSz="455613"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5813" indent="-227013" algn="l" defTabSz="455613"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575"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770"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8966"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161"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a:lstStyle>
          <a:p>
            <a:pPr marL="0" indent="0" eaLnBrk="1" hangingPunct="1">
              <a:buNone/>
            </a:pPr>
            <a:r>
              <a:rPr lang="en-US" sz="2000" kern="0" dirty="0">
                <a:solidFill>
                  <a:schemeClr val="tx1"/>
                </a:solidFill>
                <a:latin typeface="Arial" charset="0"/>
                <a:ea typeface="ＭＳ Ｐゴシック" charset="0"/>
                <a:cs typeface="ＭＳ Ｐゴシック" charset="0"/>
              </a:rPr>
              <a:t>** “Here is my certificate issued by somebody you trust stating that K is the public key of the </a:t>
            </a:r>
            <a:r>
              <a:rPr lang="en-US" sz="2000" i="1" kern="0" dirty="0">
                <a:solidFill>
                  <a:schemeClr val="tx1"/>
                </a:solidFill>
                <a:latin typeface="Arial" charset="0"/>
                <a:ea typeface="ＭＳ Ｐゴシック" charset="0"/>
                <a:cs typeface="ＭＳ Ｐゴシック" charset="0"/>
              </a:rPr>
              <a:t>server </a:t>
            </a:r>
            <a:r>
              <a:rPr lang="en-US" sz="2000" kern="0" dirty="0">
                <a:solidFill>
                  <a:schemeClr val="tx1"/>
                </a:solidFill>
                <a:latin typeface="Arial" charset="0"/>
                <a:ea typeface="ＭＳ Ｐゴシック" charset="0"/>
                <a:cs typeface="ＭＳ Ｐゴシック" charset="0"/>
              </a:rPr>
              <a:t>you want to reach</a:t>
            </a:r>
            <a:r>
              <a:rPr lang="en-US" sz="2000" i="1" kern="0" dirty="0">
                <a:solidFill>
                  <a:schemeClr val="tx1"/>
                </a:solidFill>
                <a:latin typeface="Arial" charset="0"/>
                <a:ea typeface="ＭＳ Ｐゴシック" charset="0"/>
                <a:cs typeface="ＭＳ Ｐゴシック" charset="0"/>
              </a:rPr>
              <a:t>.</a:t>
            </a:r>
            <a:endParaRPr lang="en-US" sz="2400" kern="0" dirty="0">
              <a:latin typeface="Arial" charset="0"/>
              <a:ea typeface="ＭＳ Ｐゴシック" charset="0"/>
              <a:cs typeface="ＭＳ Ｐゴシック" charset="0"/>
            </a:endParaRPr>
          </a:p>
        </p:txBody>
      </p:sp>
      <p:cxnSp>
        <p:nvCxnSpPr>
          <p:cNvPr id="3" name="Straight Arrow Connector 2">
            <a:extLst>
              <a:ext uri="{FF2B5EF4-FFF2-40B4-BE49-F238E27FC236}">
                <a16:creationId xmlns:a16="http://schemas.microsoft.com/office/drawing/2014/main" id="{D87D54A6-49D8-9547-AE44-3F52D11AEAC3}"/>
              </a:ext>
            </a:extLst>
          </p:cNvPr>
          <p:cNvCxnSpPr>
            <a:cxnSpLocks/>
          </p:cNvCxnSpPr>
          <p:nvPr/>
        </p:nvCxnSpPr>
        <p:spPr bwMode="auto">
          <a:xfrm flipV="1">
            <a:off x="5486400" y="3657601"/>
            <a:ext cx="481207" cy="2133599"/>
          </a:xfrm>
          <a:prstGeom prst="straightConnector1">
            <a:avLst/>
          </a:prstGeom>
          <a:solidFill>
            <a:srgbClr val="00B8FF"/>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50212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pPr eaLnBrk="1" hangingPunct="1"/>
            <a:r>
              <a:rPr lang="en-US">
                <a:latin typeface="Arial" charset="0"/>
                <a:ea typeface="ＭＳ Ｐゴシック" charset="0"/>
                <a:cs typeface="Arial" charset="0"/>
              </a:rPr>
              <a:t>Digital Signature</a:t>
            </a:r>
          </a:p>
        </p:txBody>
      </p:sp>
      <p:sp>
        <p:nvSpPr>
          <p:cNvPr id="108546" name="Content Placeholder 2"/>
          <p:cNvSpPr>
            <a:spLocks noGrp="1"/>
          </p:cNvSpPr>
          <p:nvPr>
            <p:ph idx="1"/>
          </p:nvPr>
        </p:nvSpPr>
        <p:spPr>
          <a:xfrm>
            <a:off x="457200" y="1603375"/>
            <a:ext cx="8226425" cy="4111625"/>
          </a:xfrm>
        </p:spPr>
        <p:txBody>
          <a:bodyPr/>
          <a:lstStyle/>
          <a:p>
            <a:pPr eaLnBrk="1" hangingPunct="1">
              <a:lnSpc>
                <a:spcPct val="110000"/>
              </a:lnSpc>
            </a:pPr>
            <a:r>
              <a:rPr lang="en-US" sz="2400" b="1" dirty="0">
                <a:latin typeface="Arial" charset="0"/>
                <a:ea typeface="ＭＳ Ｐゴシック" charset="0"/>
                <a:cs typeface="Arial" charset="0"/>
              </a:rPr>
              <a:t>Goal</a:t>
            </a:r>
            <a:r>
              <a:rPr lang="en-US" sz="2400" dirty="0">
                <a:latin typeface="Arial" charset="0"/>
                <a:ea typeface="ＭＳ Ｐゴシック" charset="0"/>
                <a:cs typeface="Arial" charset="0"/>
              </a:rPr>
              <a:t>: authenticate </a:t>
            </a:r>
            <a:r>
              <a:rPr lang="en-US" sz="2400" b="0" dirty="0">
                <a:latin typeface="Arial" charset="0"/>
                <a:ea typeface="ＭＳ Ｐゴシック" charset="0"/>
                <a:cs typeface="Arial" charset="0"/>
              </a:rPr>
              <a:t>+</a:t>
            </a:r>
            <a:r>
              <a:rPr lang="en-US" sz="2400" dirty="0">
                <a:latin typeface="Arial" charset="0"/>
                <a:ea typeface="ＭＳ Ｐゴシック" charset="0"/>
                <a:cs typeface="Arial" charset="0"/>
              </a:rPr>
              <a:t> </a:t>
            </a:r>
            <a:r>
              <a:rPr lang="en-US" sz="2400" b="0" dirty="0">
                <a:latin typeface="Arial" charset="0"/>
                <a:ea typeface="ＭＳ Ｐゴシック" charset="0"/>
                <a:cs typeface="Arial" charset="0"/>
              </a:rPr>
              <a:t>validate integrity of a </a:t>
            </a:r>
            <a:r>
              <a:rPr lang="en-US" sz="2400" dirty="0">
                <a:latin typeface="Arial" charset="0"/>
                <a:ea typeface="ＭＳ Ｐゴシック" charset="0"/>
                <a:cs typeface="Arial" charset="0"/>
              </a:rPr>
              <a:t>message M</a:t>
            </a:r>
            <a:endParaRPr lang="en-US" sz="2000" dirty="0">
              <a:latin typeface="Arial" charset="0"/>
              <a:ea typeface="ＭＳ Ｐゴシック" charset="0"/>
              <a:cs typeface="Arial" charset="0"/>
            </a:endParaRPr>
          </a:p>
          <a:p>
            <a:pPr eaLnBrk="1" hangingPunct="1">
              <a:lnSpc>
                <a:spcPct val="110000"/>
              </a:lnSpc>
            </a:pPr>
            <a:r>
              <a:rPr lang="en-US" sz="2400" b="1" dirty="0">
                <a:latin typeface="Arial" charset="0"/>
                <a:ea typeface="ＭＳ Ｐゴシック" charset="0"/>
                <a:cs typeface="Arial" charset="0"/>
              </a:rPr>
              <a:t>Solution</a:t>
            </a:r>
            <a:r>
              <a:rPr lang="en-US" sz="2400" dirty="0">
                <a:latin typeface="Arial" charset="0"/>
                <a:ea typeface="ＭＳ Ｐゴシック" charset="0"/>
                <a:cs typeface="Arial" charset="0"/>
              </a:rPr>
              <a:t>: </a:t>
            </a:r>
            <a:r>
              <a:rPr lang="en-US" sz="2400" b="0" dirty="0">
                <a:latin typeface="Arial" charset="0"/>
                <a:ea typeface="ＭＳ Ｐゴシック" charset="0"/>
                <a:cs typeface="Arial" charset="0"/>
              </a:rPr>
              <a:t>take a </a:t>
            </a:r>
            <a:r>
              <a:rPr lang="en-US" sz="2400" dirty="0">
                <a:latin typeface="Arial" charset="0"/>
                <a:ea typeface="ＭＳ Ｐゴシック" charset="0"/>
                <a:cs typeface="Arial" charset="0"/>
              </a:rPr>
              <a:t>hash digest h(M), encrypt it with B’s private key, and append it to M as a </a:t>
            </a:r>
            <a:r>
              <a:rPr lang="en-US" sz="2400" dirty="0">
                <a:solidFill>
                  <a:srgbClr val="800000"/>
                </a:solidFill>
                <a:latin typeface="Arial" charset="0"/>
                <a:ea typeface="ＭＳ Ｐゴシック" charset="0"/>
                <a:cs typeface="Arial" charset="0"/>
              </a:rPr>
              <a:t>digital signature</a:t>
            </a:r>
            <a:endParaRPr lang="en-US" sz="2000" dirty="0">
              <a:solidFill>
                <a:srgbClr val="800000"/>
              </a:solidFill>
              <a:latin typeface="Arial" charset="0"/>
              <a:ea typeface="ＭＳ Ｐゴシック" charset="0"/>
              <a:cs typeface="Arial" charset="0"/>
            </a:endParaRPr>
          </a:p>
          <a:p>
            <a:pPr lvl="1" eaLnBrk="1" hangingPunct="1">
              <a:lnSpc>
                <a:spcPct val="110000"/>
              </a:lnSpc>
            </a:pPr>
            <a:r>
              <a:rPr lang="en-US" sz="2200" b="1" dirty="0" err="1">
                <a:latin typeface="Arial" charset="0"/>
                <a:ea typeface="ＭＳ Ｐゴシック" charset="0"/>
                <a:cs typeface="Arial" charset="0"/>
              </a:rPr>
              <a:t>Unforgeable</a:t>
            </a:r>
            <a:r>
              <a:rPr lang="en-US" sz="2200" dirty="0">
                <a:latin typeface="Arial" charset="0"/>
                <a:ea typeface="ＭＳ Ｐゴシック" charset="0"/>
                <a:cs typeface="Arial" charset="0"/>
              </a:rPr>
              <a:t>.  </a:t>
            </a:r>
            <a:r>
              <a:rPr lang="en-US" sz="2200" b="0" dirty="0">
                <a:latin typeface="Arial" charset="0"/>
                <a:ea typeface="ＭＳ Ｐゴシック" charset="0"/>
                <a:cs typeface="Arial" charset="0"/>
              </a:rPr>
              <a:t>“Proves” that </a:t>
            </a:r>
            <a:r>
              <a:rPr lang="en-US" sz="2200" dirty="0">
                <a:latin typeface="Arial" charset="0"/>
                <a:ea typeface="ＭＳ Ｐゴシック" charset="0"/>
                <a:cs typeface="Arial" charset="0"/>
              </a:rPr>
              <a:t>B</a:t>
            </a:r>
            <a:r>
              <a:rPr lang="en-US" sz="2200" b="0" dirty="0">
                <a:latin typeface="Arial" charset="0"/>
                <a:ea typeface="ＭＳ Ｐゴシック" charset="0"/>
                <a:cs typeface="Arial" charset="0"/>
              </a:rPr>
              <a:t> created </a:t>
            </a:r>
            <a:r>
              <a:rPr lang="en-US" sz="2200" dirty="0">
                <a:latin typeface="Arial" charset="0"/>
                <a:ea typeface="ＭＳ Ｐゴシック" charset="0"/>
                <a:cs typeface="Arial" charset="0"/>
              </a:rPr>
              <a:t>M</a:t>
            </a:r>
            <a:r>
              <a:rPr lang="en-US" sz="2200" b="0" dirty="0">
                <a:latin typeface="Arial" charset="0"/>
                <a:ea typeface="ＭＳ Ｐゴシック" charset="0"/>
                <a:cs typeface="Arial" charset="0"/>
              </a:rPr>
              <a:t>.</a:t>
            </a:r>
          </a:p>
          <a:p>
            <a:pPr lvl="1" eaLnBrk="1" hangingPunct="1">
              <a:lnSpc>
                <a:spcPct val="110000"/>
              </a:lnSpc>
            </a:pPr>
            <a:r>
              <a:rPr lang="en-US" sz="2200" b="1" dirty="0">
                <a:latin typeface="Arial" charset="0"/>
                <a:ea typeface="ＭＳ Ｐゴシック" charset="0"/>
                <a:cs typeface="Arial" charset="0"/>
              </a:rPr>
              <a:t>Certified</a:t>
            </a:r>
            <a:r>
              <a:rPr lang="en-US" sz="2200" dirty="0">
                <a:latin typeface="Arial" charset="0"/>
                <a:ea typeface="ＭＳ Ｐゴシック" charset="0"/>
                <a:cs typeface="Arial" charset="0"/>
              </a:rPr>
              <a:t>.  </a:t>
            </a:r>
            <a:r>
              <a:rPr lang="en-US" sz="2200" b="0" dirty="0">
                <a:latin typeface="Arial" charset="0"/>
                <a:ea typeface="ＭＳ Ｐゴシック" charset="0"/>
                <a:cs typeface="Arial" charset="0"/>
              </a:rPr>
              <a:t>“Proves” </a:t>
            </a:r>
            <a:r>
              <a:rPr lang="en-US" sz="2200" dirty="0">
                <a:latin typeface="Arial" charset="0"/>
                <a:ea typeface="ＭＳ Ｐゴシック" charset="0"/>
                <a:cs typeface="Arial" charset="0"/>
              </a:rPr>
              <a:t>M</a:t>
            </a:r>
            <a:r>
              <a:rPr lang="en-US" sz="2200" b="0" dirty="0">
                <a:latin typeface="Arial" charset="0"/>
                <a:ea typeface="ＭＳ Ｐゴシック" charset="0"/>
                <a:cs typeface="Arial" charset="0"/>
              </a:rPr>
              <a:t> has not been tampered.</a:t>
            </a:r>
          </a:p>
          <a:p>
            <a:pPr lvl="1" eaLnBrk="1" hangingPunct="1">
              <a:lnSpc>
                <a:spcPct val="110000"/>
              </a:lnSpc>
            </a:pPr>
            <a:r>
              <a:rPr lang="en-US" sz="2200" b="1" dirty="0">
                <a:latin typeface="Arial" charset="0"/>
                <a:ea typeface="ＭＳ Ｐゴシック" charset="0"/>
                <a:cs typeface="Arial" charset="0"/>
              </a:rPr>
              <a:t>Non-repudiable</a:t>
            </a:r>
            <a:r>
              <a:rPr lang="en-US" sz="2200" dirty="0">
                <a:latin typeface="Arial" charset="0"/>
                <a:ea typeface="ＭＳ Ｐゴシック" charset="0"/>
                <a:cs typeface="Arial" charset="0"/>
              </a:rPr>
              <a:t>.  B</a:t>
            </a:r>
            <a:r>
              <a:rPr lang="en-US" sz="2200" b="0" dirty="0">
                <a:latin typeface="Arial" charset="0"/>
                <a:ea typeface="ＭＳ Ｐゴシック" charset="0"/>
                <a:cs typeface="Arial" charset="0"/>
              </a:rPr>
              <a:t> cannot deny creating </a:t>
            </a:r>
            <a:r>
              <a:rPr lang="en-US" sz="2200" dirty="0">
                <a:latin typeface="Arial" charset="0"/>
                <a:ea typeface="ＭＳ Ｐゴシック" charset="0"/>
                <a:cs typeface="Arial" charset="0"/>
              </a:rPr>
              <a:t>M</a:t>
            </a:r>
            <a:r>
              <a:rPr lang="en-US" sz="2200" b="0" dirty="0">
                <a:latin typeface="Arial" charset="0"/>
                <a:ea typeface="ＭＳ Ｐゴシック" charset="0"/>
                <a:cs typeface="Arial" charset="0"/>
              </a:rPr>
              <a:t>.</a:t>
            </a:r>
          </a:p>
          <a:p>
            <a:pPr lvl="1" eaLnBrk="1" hangingPunct="1">
              <a:lnSpc>
                <a:spcPct val="110000"/>
              </a:lnSpc>
            </a:pPr>
            <a:r>
              <a:rPr lang="en-US" sz="2200" b="0" dirty="0">
                <a:latin typeface="Arial" charset="0"/>
                <a:ea typeface="ＭＳ Ｐゴシック" charset="0"/>
                <a:cs typeface="Arial" charset="0"/>
              </a:rPr>
              <a:t>(But not </a:t>
            </a:r>
            <a:r>
              <a:rPr lang="en-US" sz="2200" dirty="0">
                <a:latin typeface="Arial" charset="0"/>
                <a:ea typeface="ＭＳ Ｐゴシック" charset="0"/>
                <a:cs typeface="Arial" charset="0"/>
              </a:rPr>
              <a:t>private</a:t>
            </a:r>
            <a:r>
              <a:rPr lang="en-US" sz="2200" b="0" dirty="0">
                <a:latin typeface="Arial" charset="0"/>
                <a:ea typeface="ＭＳ Ｐゴシック" charset="0"/>
                <a:cs typeface="Arial" charset="0"/>
              </a:rPr>
              <a:t>.)</a:t>
            </a:r>
          </a:p>
        </p:txBody>
      </p:sp>
      <p:pic>
        <p:nvPicPr>
          <p:cNvPr id="10854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3194538"/>
            <a:ext cx="1219200" cy="1758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flipH="1">
            <a:off x="5715000" y="4953000"/>
            <a:ext cx="1060501" cy="1727200"/>
          </a:xfrm>
          <a:prstGeom prst="rect">
            <a:avLst/>
          </a:prstGeom>
        </p:spPr>
      </p:pic>
      <p:grpSp>
        <p:nvGrpSpPr>
          <p:cNvPr id="7" name="Group 6"/>
          <p:cNvGrpSpPr/>
          <p:nvPr/>
        </p:nvGrpSpPr>
        <p:grpSpPr>
          <a:xfrm>
            <a:off x="3962400" y="5334000"/>
            <a:ext cx="1447800" cy="914400"/>
            <a:chOff x="6934200" y="1524000"/>
            <a:chExt cx="1447800" cy="914400"/>
          </a:xfrm>
        </p:grpSpPr>
        <p:sp>
          <p:nvSpPr>
            <p:cNvPr id="8" name="Rectangle 7"/>
            <p:cNvSpPr/>
            <p:nvPr/>
          </p:nvSpPr>
          <p:spPr bwMode="auto">
            <a:xfrm>
              <a:off x="6934200" y="1524000"/>
              <a:ext cx="1447800" cy="914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cs typeface="Arial" charset="0"/>
              </a:endParaRPr>
            </a:p>
          </p:txBody>
        </p:sp>
        <p:sp>
          <p:nvSpPr>
            <p:cNvPr id="9" name="Isosceles Triangle 8"/>
            <p:cNvSpPr/>
            <p:nvPr/>
          </p:nvSpPr>
          <p:spPr bwMode="auto">
            <a:xfrm flipV="1">
              <a:off x="6934200" y="1524000"/>
              <a:ext cx="1447800" cy="457200"/>
            </a:xfrm>
            <a:prstGeom prst="triangle">
              <a:avLst>
                <a:gd name="adj" fmla="val 5087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cs typeface="Arial" charset="0"/>
              </a:endParaRPr>
            </a:p>
          </p:txBody>
        </p:sp>
      </p:grpSp>
      <p:sp>
        <p:nvSpPr>
          <p:cNvPr id="10" name="TextBox 9"/>
          <p:cNvSpPr txBox="1"/>
          <p:nvPr/>
        </p:nvSpPr>
        <p:spPr>
          <a:xfrm>
            <a:off x="3962400" y="5562600"/>
            <a:ext cx="1514257" cy="646331"/>
          </a:xfrm>
          <a:prstGeom prst="rect">
            <a:avLst/>
          </a:prstGeom>
          <a:noFill/>
        </p:spPr>
        <p:txBody>
          <a:bodyPr wrap="none" rtlCol="0">
            <a:spAutoFit/>
          </a:bodyPr>
          <a:lstStyle/>
          <a:p>
            <a:r>
              <a:rPr lang="en-US" sz="1200" dirty="0">
                <a:solidFill>
                  <a:schemeClr val="tx1"/>
                </a:solidFill>
              </a:rPr>
              <a:t>Alice,</a:t>
            </a:r>
          </a:p>
          <a:p>
            <a:r>
              <a:rPr lang="en-US" sz="1200" dirty="0">
                <a:solidFill>
                  <a:schemeClr val="tx1"/>
                </a:solidFill>
              </a:rPr>
              <a:t>Will you marry me?</a:t>
            </a:r>
          </a:p>
          <a:p>
            <a:r>
              <a:rPr lang="en-US" sz="1200" dirty="0">
                <a:solidFill>
                  <a:schemeClr val="tx1"/>
                </a:solidFill>
              </a:rPr>
              <a:t>           Signed, </a:t>
            </a:r>
            <a:r>
              <a:rPr lang="en-US" sz="1200" dirty="0">
                <a:solidFill>
                  <a:schemeClr val="tx1"/>
                </a:solidFill>
                <a:latin typeface="Apple Chancery"/>
                <a:cs typeface="Apple Chancery"/>
              </a:rPr>
              <a:t>Bob</a:t>
            </a:r>
          </a:p>
        </p:txBody>
      </p:sp>
      <p:cxnSp>
        <p:nvCxnSpPr>
          <p:cNvPr id="11" name="Straight Connector 10"/>
          <p:cNvCxnSpPr/>
          <p:nvPr/>
        </p:nvCxnSpPr>
        <p:spPr bwMode="auto">
          <a:xfrm>
            <a:off x="4114800" y="6400800"/>
            <a:ext cx="1066800" cy="0"/>
          </a:xfrm>
          <a:prstGeom prst="line">
            <a:avLst/>
          </a:prstGeom>
          <a:solidFill>
            <a:srgbClr val="00B8FF"/>
          </a:solidFill>
          <a:ln w="38100" cap="flat" cmpd="sng" algn="ctr">
            <a:solidFill>
              <a:schemeClr val="tx1"/>
            </a:solidFill>
            <a:prstDash val="solid"/>
            <a:round/>
            <a:headEnd type="none" w="med" len="med"/>
            <a:tailEnd type="triangle" w="med" len="med"/>
          </a:ln>
          <a:effectLst/>
        </p:spPr>
      </p:cxnSp>
      <p:pic>
        <p:nvPicPr>
          <p:cNvPr id="2" name="Picture 1"/>
          <p:cNvPicPr>
            <a:picLocks noChangeAspect="1"/>
          </p:cNvPicPr>
          <p:nvPr/>
        </p:nvPicPr>
        <p:blipFill>
          <a:blip r:embed="rId4"/>
          <a:stretch>
            <a:fillRect/>
          </a:stretch>
        </p:blipFill>
        <p:spPr>
          <a:xfrm flipH="1">
            <a:off x="2440708" y="5029200"/>
            <a:ext cx="1096818" cy="1447800"/>
          </a:xfrm>
          <a:prstGeom prst="rect">
            <a:avLst/>
          </a:prstGeom>
        </p:spPr>
      </p:pic>
    </p:spTree>
    <p:extLst>
      <p:ext uri="{BB962C8B-B14F-4D97-AF65-F5344CB8AC3E}">
        <p14:creationId xmlns:p14="http://schemas.microsoft.com/office/powerpoint/2010/main" val="3328358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a:extLst>
              <a:ext uri="{FF2B5EF4-FFF2-40B4-BE49-F238E27FC236}">
                <a16:creationId xmlns:a16="http://schemas.microsoft.com/office/drawing/2014/main" id="{0C3EAA6A-2CF9-FA4E-A762-7E0BA12C1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C7E62B-EA2B-D846-B830-9BD49FFE221E}"/>
              </a:ext>
            </a:extLst>
          </p:cNvPr>
          <p:cNvSpPr txBox="1"/>
          <p:nvPr/>
        </p:nvSpPr>
        <p:spPr>
          <a:xfrm>
            <a:off x="1066800" y="3657600"/>
            <a:ext cx="1146468" cy="369332"/>
          </a:xfrm>
          <a:prstGeom prst="rect">
            <a:avLst/>
          </a:prstGeom>
          <a:noFill/>
        </p:spPr>
        <p:txBody>
          <a:bodyPr wrap="none" rtlCol="0">
            <a:spAutoFit/>
          </a:bodyPr>
          <a:lstStyle/>
          <a:p>
            <a:r>
              <a:rPr lang="en-US" sz="1800" dirty="0">
                <a:solidFill>
                  <a:schemeClr val="accent6">
                    <a:lumMod val="50000"/>
                  </a:schemeClr>
                </a:solidFill>
              </a:rPr>
              <a:t>(optional)</a:t>
            </a:r>
          </a:p>
        </p:txBody>
      </p:sp>
    </p:spTree>
    <p:extLst>
      <p:ext uri="{BB962C8B-B14F-4D97-AF65-F5344CB8AC3E}">
        <p14:creationId xmlns:p14="http://schemas.microsoft.com/office/powerpoint/2010/main" val="3491457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4"/>
          <p:cNvSpPr>
            <a:spLocks noGrp="1"/>
          </p:cNvSpPr>
          <p:nvPr>
            <p:ph type="title"/>
          </p:nvPr>
        </p:nvSpPr>
        <p:spPr/>
        <p:txBody>
          <a:bodyPr/>
          <a:lstStyle/>
          <a:p>
            <a:r>
              <a:rPr lang="en-US" dirty="0">
                <a:latin typeface="Arial" charset="0"/>
                <a:ea typeface="ＭＳ Ｐゴシック" charset="0"/>
                <a:cs typeface="Arial" charset="0"/>
              </a:rPr>
              <a:t>A key point</a:t>
            </a:r>
          </a:p>
        </p:txBody>
      </p:sp>
      <p:sp>
        <p:nvSpPr>
          <p:cNvPr id="111618" name="Content Placeholder 5"/>
          <p:cNvSpPr>
            <a:spLocks noGrp="1"/>
          </p:cNvSpPr>
          <p:nvPr>
            <p:ph idx="1"/>
          </p:nvPr>
        </p:nvSpPr>
        <p:spPr>
          <a:xfrm>
            <a:off x="457200" y="1447800"/>
            <a:ext cx="8382000" cy="4111625"/>
          </a:xfrm>
        </p:spPr>
        <p:txBody>
          <a:bodyPr/>
          <a:lstStyle/>
          <a:p>
            <a:pPr marL="0" indent="0">
              <a:buNone/>
            </a:pPr>
            <a:r>
              <a:rPr lang="en-US" sz="2400" dirty="0">
                <a:latin typeface="Arial" charset="0"/>
                <a:ea typeface="ＭＳ Ｐゴシック" charset="0"/>
                <a:cs typeface="Arial" charset="0"/>
              </a:rPr>
              <a:t>A digital signature is “stronger” than a physical signature</a:t>
            </a:r>
            <a:r>
              <a:rPr lang="en-US" sz="2400" b="0" dirty="0">
                <a:latin typeface="Arial" charset="0"/>
                <a:ea typeface="ＭＳ Ｐゴシック" charset="0"/>
                <a:cs typeface="Arial" charset="0"/>
              </a:rPr>
              <a:t>, because it is bound to the contents of the message.</a:t>
            </a:r>
          </a:p>
          <a:p>
            <a:r>
              <a:rPr lang="en-US" b="0" dirty="0">
                <a:latin typeface="Arial" charset="0"/>
                <a:ea typeface="ＭＳ Ｐゴシック" charset="0"/>
                <a:cs typeface="Arial" charset="0"/>
              </a:rPr>
              <a:t>Any change to the contents yields a different hash value, which invalidates the signature.</a:t>
            </a:r>
          </a:p>
          <a:p>
            <a:r>
              <a:rPr lang="en-US" b="0" dirty="0">
                <a:latin typeface="Arial" charset="0"/>
                <a:ea typeface="ＭＳ Ｐゴシック" charset="0"/>
                <a:cs typeface="Arial" charset="0"/>
              </a:rPr>
              <a:t>An attacker cannot “fix” it without the issuer’s private key.</a:t>
            </a:r>
          </a:p>
        </p:txBody>
      </p:sp>
      <p:pic>
        <p:nvPicPr>
          <p:cNvPr id="7170" name="Picture 2" descr="Image result for adding a zero to a check">
            <a:extLst>
              <a:ext uri="{FF2B5EF4-FFF2-40B4-BE49-F238E27FC236}">
                <a16:creationId xmlns:a16="http://schemas.microsoft.com/office/drawing/2014/main" id="{4941351A-9BFE-894F-B06E-C266FCC34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0" y="3759200"/>
            <a:ext cx="508000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329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6CC96B-39F9-4546-8CF2-8758B5243E32}"/>
              </a:ext>
            </a:extLst>
          </p:cNvPr>
          <p:cNvPicPr>
            <a:picLocks noChangeAspect="1"/>
          </p:cNvPicPr>
          <p:nvPr/>
        </p:nvPicPr>
        <p:blipFill rotWithShape="1">
          <a:blip r:embed="rId2">
            <a:extLst>
              <a:ext uri="{28A0092B-C50C-407E-A947-70E740481C1C}">
                <a14:useLocalDpi xmlns:a14="http://schemas.microsoft.com/office/drawing/2010/main" val="0"/>
              </a:ext>
            </a:extLst>
          </a:blip>
          <a:srcRect b="53333"/>
          <a:stretch/>
        </p:blipFill>
        <p:spPr>
          <a:xfrm>
            <a:off x="0" y="0"/>
            <a:ext cx="9101674" cy="5496697"/>
          </a:xfrm>
          <a:prstGeom prst="rect">
            <a:avLst/>
          </a:prstGeom>
        </p:spPr>
      </p:pic>
      <p:pic>
        <p:nvPicPr>
          <p:cNvPr id="1026" name="Picture 2" descr="Cybersecurity and Infrastructure Security Agency CISA">
            <a:extLst>
              <a:ext uri="{FF2B5EF4-FFF2-40B4-BE49-F238E27FC236}">
                <a16:creationId xmlns:a16="http://schemas.microsoft.com/office/drawing/2014/main" id="{B3084E46-51CD-BF4D-9074-8ADBB1E0E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5334000"/>
            <a:ext cx="5080000" cy="158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469C4D-092D-F943-8556-B05B3C1755A1}"/>
              </a:ext>
            </a:extLst>
          </p:cNvPr>
          <p:cNvSpPr txBox="1"/>
          <p:nvPr/>
        </p:nvSpPr>
        <p:spPr>
          <a:xfrm>
            <a:off x="7162800" y="5896917"/>
            <a:ext cx="1553630" cy="461665"/>
          </a:xfrm>
          <a:prstGeom prst="rect">
            <a:avLst/>
          </a:prstGeom>
          <a:noFill/>
        </p:spPr>
        <p:txBody>
          <a:bodyPr wrap="none" rtlCol="0">
            <a:spAutoFit/>
          </a:bodyPr>
          <a:lstStyle/>
          <a:p>
            <a:r>
              <a:rPr lang="en-US" dirty="0"/>
              <a:t>(US DHS)</a:t>
            </a:r>
          </a:p>
        </p:txBody>
      </p:sp>
    </p:spTree>
    <p:extLst>
      <p:ext uri="{BB962C8B-B14F-4D97-AF65-F5344CB8AC3E}">
        <p14:creationId xmlns:p14="http://schemas.microsoft.com/office/powerpoint/2010/main" val="2218161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sz="3600" dirty="0">
                <a:latin typeface="Arial" charset="0"/>
                <a:ea typeface="ＭＳ Ｐゴシック" charset="0"/>
                <a:cs typeface="Arial" charset="0"/>
              </a:rPr>
              <a:t>Certificates: a general view </a:t>
            </a:r>
          </a:p>
        </p:txBody>
      </p:sp>
      <p:sp>
        <p:nvSpPr>
          <p:cNvPr id="122883" name="Content Placeholder 2"/>
          <p:cNvSpPr>
            <a:spLocks noGrp="1"/>
          </p:cNvSpPr>
          <p:nvPr>
            <p:ph idx="1"/>
          </p:nvPr>
        </p:nvSpPr>
        <p:spPr>
          <a:xfrm>
            <a:off x="457200" y="1371600"/>
            <a:ext cx="8226425" cy="2895600"/>
          </a:xfrm>
        </p:spPr>
        <p:txBody>
          <a:bodyPr/>
          <a:lstStyle/>
          <a:p>
            <a:r>
              <a:rPr lang="en-US" sz="2200" b="0" dirty="0">
                <a:latin typeface="Arial" charset="0"/>
                <a:ea typeface="ＭＳ Ｐゴシック" charset="0"/>
                <a:cs typeface="Arial" charset="0"/>
              </a:rPr>
              <a:t>A principal </a:t>
            </a:r>
            <a:r>
              <a:rPr lang="en-US" sz="2200" dirty="0">
                <a:latin typeface="Arial" charset="0"/>
                <a:ea typeface="ＭＳ Ｐゴシック" charset="0"/>
                <a:cs typeface="Arial" charset="0"/>
              </a:rPr>
              <a:t>A</a:t>
            </a:r>
            <a:r>
              <a:rPr lang="en-US" sz="2200" b="0" dirty="0">
                <a:latin typeface="Arial" charset="0"/>
                <a:ea typeface="ＭＳ Ｐゴシック" charset="0"/>
                <a:cs typeface="Arial" charset="0"/>
              </a:rPr>
              <a:t> </a:t>
            </a:r>
            <a:r>
              <a:rPr lang="en-US" sz="2200" dirty="0">
                <a:solidFill>
                  <a:srgbClr val="800000"/>
                </a:solidFill>
                <a:latin typeface="Arial" charset="0"/>
                <a:ea typeface="ＭＳ Ｐゴシック" charset="0"/>
                <a:cs typeface="Arial" charset="0"/>
              </a:rPr>
              <a:t>delegates</a:t>
            </a:r>
            <a:r>
              <a:rPr lang="en-US" sz="2200" b="0" dirty="0">
                <a:solidFill>
                  <a:srgbClr val="800000"/>
                </a:solidFill>
                <a:latin typeface="Arial" charset="0"/>
                <a:ea typeface="ＭＳ Ｐゴシック" charset="0"/>
                <a:cs typeface="Arial" charset="0"/>
              </a:rPr>
              <a:t> </a:t>
            </a:r>
            <a:r>
              <a:rPr lang="en-US" sz="2200" b="0" dirty="0">
                <a:latin typeface="Arial" charset="0"/>
                <a:ea typeface="ＭＳ Ｐゴシック" charset="0"/>
                <a:cs typeface="Arial" charset="0"/>
              </a:rPr>
              <a:t>trust to another (</a:t>
            </a:r>
            <a:r>
              <a:rPr lang="en-US" sz="2200" dirty="0">
                <a:latin typeface="Arial" charset="0"/>
                <a:ea typeface="ＭＳ Ｐゴシック" charset="0"/>
                <a:cs typeface="Arial" charset="0"/>
              </a:rPr>
              <a:t>B</a:t>
            </a:r>
            <a:r>
              <a:rPr lang="en-US" sz="2200" b="0" dirty="0">
                <a:latin typeface="Arial" charset="0"/>
                <a:ea typeface="ＭＳ Ｐゴシック" charset="0"/>
                <a:cs typeface="Arial" charset="0"/>
              </a:rPr>
              <a:t>) by endorsing its public key as bound to a global name (or any other </a:t>
            </a:r>
            <a:r>
              <a:rPr lang="en-US" sz="2200" dirty="0">
                <a:solidFill>
                  <a:srgbClr val="800000"/>
                </a:solidFill>
                <a:latin typeface="Arial" charset="0"/>
                <a:ea typeface="ＭＳ Ｐゴシック" charset="0"/>
                <a:cs typeface="Arial" charset="0"/>
              </a:rPr>
              <a:t>attribute</a:t>
            </a:r>
            <a:r>
              <a:rPr lang="en-US" sz="2200" b="0" dirty="0">
                <a:latin typeface="Arial" charset="0"/>
                <a:ea typeface="ＭＳ Ｐゴシック" charset="0"/>
                <a:cs typeface="Arial" charset="0"/>
              </a:rPr>
              <a:t>).</a:t>
            </a:r>
          </a:p>
          <a:p>
            <a:r>
              <a:rPr lang="en-US" sz="2200" b="0" dirty="0">
                <a:latin typeface="Arial" charset="0"/>
                <a:ea typeface="ＭＳ Ｐゴシック" charset="0"/>
                <a:cs typeface="Arial" charset="0"/>
              </a:rPr>
              <a:t>A delegation is an assertion of fact by the issuer </a:t>
            </a:r>
            <a:r>
              <a:rPr lang="en-US" sz="2200" dirty="0">
                <a:latin typeface="Arial" charset="0"/>
                <a:ea typeface="ＭＳ Ｐゴシック" charset="0"/>
                <a:cs typeface="Arial" charset="0"/>
              </a:rPr>
              <a:t>A</a:t>
            </a:r>
            <a:r>
              <a:rPr lang="en-US" sz="2200" b="0" dirty="0">
                <a:latin typeface="Arial" charset="0"/>
                <a:ea typeface="ＭＳ Ｐゴシック" charset="0"/>
                <a:cs typeface="Arial" charset="0"/>
              </a:rPr>
              <a:t>, and is commonly issued as a </a:t>
            </a:r>
            <a:r>
              <a:rPr lang="en-US" sz="2200" dirty="0">
                <a:solidFill>
                  <a:srgbClr val="800000"/>
                </a:solidFill>
                <a:latin typeface="Arial" charset="0"/>
                <a:ea typeface="ＭＳ Ｐゴシック" charset="0"/>
                <a:cs typeface="Arial" charset="0"/>
              </a:rPr>
              <a:t>certificate</a:t>
            </a:r>
            <a:r>
              <a:rPr lang="en-US" sz="2200" b="0" dirty="0">
                <a:solidFill>
                  <a:srgbClr val="800000"/>
                </a:solidFill>
                <a:latin typeface="Arial" charset="0"/>
                <a:ea typeface="ＭＳ Ｐゴシック" charset="0"/>
                <a:cs typeface="Arial" charset="0"/>
              </a:rPr>
              <a:t> </a:t>
            </a:r>
            <a:r>
              <a:rPr lang="en-US" sz="2200" b="0" dirty="0">
                <a:latin typeface="Arial" charset="0"/>
                <a:ea typeface="ＭＳ Ｐゴシック" charset="0"/>
                <a:cs typeface="Arial" charset="0"/>
              </a:rPr>
              <a:t>that is digitally signed by </a:t>
            </a:r>
            <a:r>
              <a:rPr lang="en-US" sz="2200" dirty="0">
                <a:latin typeface="Arial" charset="0"/>
                <a:ea typeface="ＭＳ Ｐゴシック" charset="0"/>
                <a:cs typeface="Arial" charset="0"/>
              </a:rPr>
              <a:t>A</a:t>
            </a:r>
            <a:r>
              <a:rPr lang="en-US" sz="2200" b="0" dirty="0">
                <a:latin typeface="Arial" charset="0"/>
                <a:ea typeface="ＭＳ Ｐゴシック" charset="0"/>
                <a:cs typeface="Arial" charset="0"/>
              </a:rPr>
              <a:t>.</a:t>
            </a:r>
          </a:p>
          <a:p>
            <a:r>
              <a:rPr lang="en-US" sz="2200" b="0" dirty="0">
                <a:latin typeface="Arial" charset="0"/>
                <a:ea typeface="ＭＳ Ｐゴシック" charset="0"/>
                <a:cs typeface="Arial" charset="0"/>
              </a:rPr>
              <a:t>In a standard </a:t>
            </a:r>
            <a:r>
              <a:rPr lang="en-US" sz="2200" dirty="0">
                <a:latin typeface="Arial" charset="0"/>
                <a:ea typeface="ＭＳ Ｐゴシック" charset="0"/>
                <a:cs typeface="Arial" charset="0"/>
              </a:rPr>
              <a:t>x.509 identity cert </a:t>
            </a:r>
            <a:r>
              <a:rPr lang="en-US" sz="2200" b="0" dirty="0">
                <a:latin typeface="Arial" charset="0"/>
                <a:ea typeface="ＭＳ Ｐゴシック" charset="0"/>
                <a:cs typeface="Arial" charset="0"/>
              </a:rPr>
              <a:t>(i.e., an “SSL cert”, issued by a PKI CA for Web), the attribute is a </a:t>
            </a:r>
            <a:r>
              <a:rPr lang="en-US" sz="2200" dirty="0">
                <a:latin typeface="Arial" charset="0"/>
                <a:ea typeface="ＭＳ Ｐゴシック" charset="0"/>
                <a:cs typeface="Arial" charset="0"/>
              </a:rPr>
              <a:t>distinguished name</a:t>
            </a:r>
            <a:r>
              <a:rPr lang="en-US" sz="2200" b="0" dirty="0">
                <a:latin typeface="Arial" charset="0"/>
                <a:ea typeface="ＭＳ Ｐゴシック" charset="0"/>
                <a:cs typeface="Arial" charset="0"/>
              </a:rPr>
              <a:t>.</a:t>
            </a:r>
          </a:p>
          <a:p>
            <a:pPr lvl="1"/>
            <a:r>
              <a:rPr lang="en-US" sz="1800" b="0" dirty="0">
                <a:latin typeface="Arial" charset="0"/>
                <a:ea typeface="ＭＳ Ｐゴシック" charset="0"/>
                <a:cs typeface="Arial" charset="0"/>
              </a:rPr>
              <a:t>e.g., “Bob” or “</a:t>
            </a:r>
            <a:r>
              <a:rPr lang="en-US" altLang="ja-JP" sz="1800" b="0" dirty="0" err="1">
                <a:latin typeface="Arial" charset="0"/>
                <a:ea typeface="ＭＳ Ｐゴシック" charset="0"/>
                <a:cs typeface="Arial" charset="0"/>
              </a:rPr>
              <a:t>amazon.com</a:t>
            </a:r>
            <a:r>
              <a:rPr lang="en-US" sz="1800" b="0" dirty="0">
                <a:latin typeface="Arial" charset="0"/>
                <a:ea typeface="ＭＳ Ｐゴシック" charset="0"/>
                <a:cs typeface="Arial" charset="0"/>
              </a:rPr>
              <a:t>”</a:t>
            </a:r>
          </a:p>
          <a:p>
            <a:pPr lvl="1"/>
            <a:r>
              <a:rPr lang="en-US" sz="1800" b="0" dirty="0">
                <a:latin typeface="Arial" charset="0"/>
                <a:ea typeface="ＭＳ Ｐゴシック" charset="0"/>
                <a:cs typeface="Arial" charset="0"/>
              </a:rPr>
              <a:t>PKI- CA: Public Key Infrastructure, </a:t>
            </a:r>
            <a:r>
              <a:rPr lang="en-US" sz="1800" dirty="0">
                <a:latin typeface="Arial" charset="0"/>
                <a:ea typeface="ＭＳ Ｐゴシック" charset="0"/>
                <a:cs typeface="Arial" charset="0"/>
              </a:rPr>
              <a:t>Certifying Authority</a:t>
            </a:r>
          </a:p>
        </p:txBody>
      </p:sp>
      <p:grpSp>
        <p:nvGrpSpPr>
          <p:cNvPr id="122889" name="Group 12"/>
          <p:cNvGrpSpPr>
            <a:grpSpLocks/>
          </p:cNvGrpSpPr>
          <p:nvPr/>
        </p:nvGrpSpPr>
        <p:grpSpPr bwMode="auto">
          <a:xfrm>
            <a:off x="5867400" y="4572000"/>
            <a:ext cx="3048000" cy="2032000"/>
            <a:chOff x="685800" y="4572000"/>
            <a:chExt cx="3048000" cy="2032000"/>
          </a:xfrm>
        </p:grpSpPr>
        <p:sp>
          <p:nvSpPr>
            <p:cNvPr id="16" name="Alternate Process 15"/>
            <p:cNvSpPr/>
            <p:nvPr/>
          </p:nvSpPr>
          <p:spPr bwMode="auto">
            <a:xfrm>
              <a:off x="685800" y="4572000"/>
              <a:ext cx="3048000" cy="2032000"/>
            </a:xfrm>
            <a:prstGeom prst="flowChartAlternateProcess">
              <a:avLst/>
            </a:prstGeom>
            <a:solidFill>
              <a:schemeClr val="accent6"/>
            </a:solidFill>
            <a:ln w="9525" cap="flat" cmpd="sng" algn="ctr">
              <a:solidFill>
                <a:schemeClr val="tx1"/>
              </a:solidFill>
              <a:prstDash val="solid"/>
              <a:round/>
              <a:headEnd type="none" w="med" len="med"/>
              <a:tailEnd type="none" w="med" len="med"/>
            </a:ln>
            <a:effectLst/>
          </p:spPr>
          <p:txBody>
            <a:bodyPr/>
            <a:lstStyle/>
            <a:p>
              <a:pPr>
                <a:buClr>
                  <a:srgbClr val="000000"/>
                </a:buClr>
                <a:buSzPct val="100000"/>
                <a:buFont typeface="Times New Roman" charset="0"/>
                <a:buNone/>
                <a:defRPr/>
              </a:pPr>
              <a:r>
                <a:rPr lang="en-US" sz="2000" dirty="0">
                  <a:solidFill>
                    <a:prstClr val="white"/>
                  </a:solidFill>
                  <a:latin typeface="Copperplate Gothic Bold" charset="0"/>
                  <a:cs typeface="Copperplate Gothic Bold" charset="0"/>
                </a:rPr>
                <a:t>Certificate</a:t>
              </a:r>
            </a:p>
            <a:p>
              <a:pPr>
                <a:spcAft>
                  <a:spcPts val="3000"/>
                </a:spcAft>
                <a:buClr>
                  <a:srgbClr val="000000"/>
                </a:buClr>
                <a:buSzPct val="100000"/>
                <a:buFont typeface="Times New Roman" charset="0"/>
                <a:buNone/>
                <a:defRPr/>
              </a:pPr>
              <a:r>
                <a:rPr lang="en-US" sz="1800" dirty="0">
                  <a:solidFill>
                    <a:prstClr val="white"/>
                  </a:solidFill>
                  <a:cs typeface="Arial" charset="0"/>
                </a:rPr>
                <a:t>Term of validity</a:t>
              </a:r>
            </a:p>
            <a:p>
              <a:pPr>
                <a:spcAft>
                  <a:spcPts val="3000"/>
                </a:spcAft>
                <a:buClr>
                  <a:srgbClr val="000000"/>
                </a:buClr>
                <a:buSzPct val="100000"/>
                <a:buFont typeface="Times New Roman" charset="0"/>
                <a:buNone/>
                <a:defRPr/>
              </a:pPr>
              <a:r>
                <a:rPr lang="en-US" sz="1800" dirty="0">
                  <a:solidFill>
                    <a:prstClr val="white"/>
                  </a:solidFill>
                  <a:cs typeface="Arial" charset="0"/>
                </a:rPr>
                <a:t>Issuer’s name (or key)</a:t>
              </a:r>
            </a:p>
          </p:txBody>
        </p:sp>
        <p:sp>
          <p:nvSpPr>
            <p:cNvPr id="122891" name="TextBox 6"/>
            <p:cNvSpPr txBox="1">
              <a:spLocks noChangeArrowheads="1"/>
            </p:cNvSpPr>
            <p:nvPr/>
          </p:nvSpPr>
          <p:spPr bwMode="auto">
            <a:xfrm>
              <a:off x="2286000" y="5988050"/>
              <a:ext cx="1287463" cy="522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solidFill>
                    <a:prstClr val="white"/>
                  </a:solidFill>
                  <a:latin typeface="Edwardian Script ITC" charset="0"/>
                </a:rPr>
                <a:t>Signature</a:t>
              </a:r>
              <a:endParaRPr lang="en-US">
                <a:solidFill>
                  <a:prstClr val="white"/>
                </a:solidFill>
                <a:latin typeface="Edwardian Script ITC" charset="0"/>
              </a:endParaRPr>
            </a:p>
          </p:txBody>
        </p:sp>
        <p:sp>
          <p:nvSpPr>
            <p:cNvPr id="19" name="12-Point Star 18"/>
            <p:cNvSpPr/>
            <p:nvPr/>
          </p:nvSpPr>
          <p:spPr bwMode="auto">
            <a:xfrm>
              <a:off x="1066800" y="6140450"/>
              <a:ext cx="381000" cy="381000"/>
            </a:xfrm>
            <a:prstGeom prst="star12">
              <a:avLst/>
            </a:prstGeom>
            <a:solidFill>
              <a:schemeClr val="accent5"/>
            </a:solidFill>
            <a:ln w="9525" cap="flat" cmpd="sng" algn="ctr">
              <a:no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800">
                <a:solidFill>
                  <a:prstClr val="white"/>
                </a:solidFill>
                <a:ea typeface="ＭＳ Ｐゴシック" pitchFamily="-1" charset="-128"/>
                <a:cs typeface="Arial" charset="0"/>
              </a:endParaRPr>
            </a:p>
          </p:txBody>
        </p:sp>
        <p:sp>
          <p:nvSpPr>
            <p:cNvPr id="22" name="Rounded Rectangular Callout 21"/>
            <p:cNvSpPr/>
            <p:nvPr/>
          </p:nvSpPr>
          <p:spPr bwMode="auto">
            <a:xfrm>
              <a:off x="838200" y="5308600"/>
              <a:ext cx="2667000" cy="381000"/>
            </a:xfrm>
            <a:prstGeom prst="wedgeRoundRectCallou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800" dirty="0">
                <a:solidFill>
                  <a:prstClr val="white"/>
                </a:solidFill>
                <a:ea typeface="ＭＳ Ｐゴシック" pitchFamily="-1" charset="-128"/>
                <a:cs typeface="Arial" charset="0"/>
              </a:endParaRPr>
            </a:p>
          </p:txBody>
        </p:sp>
        <p:sp>
          <p:nvSpPr>
            <p:cNvPr id="122894" name="TextBox 22"/>
            <p:cNvSpPr txBox="1">
              <a:spLocks noChangeArrowheads="1"/>
            </p:cNvSpPr>
            <p:nvPr/>
          </p:nvSpPr>
          <p:spPr bwMode="auto">
            <a:xfrm>
              <a:off x="838200" y="5308600"/>
              <a:ext cx="216071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800">
                  <a:solidFill>
                    <a:prstClr val="white"/>
                  </a:solidFill>
                </a:rPr>
                <a:t>Payload: statement</a:t>
              </a:r>
            </a:p>
          </p:txBody>
        </p:sp>
      </p:grpSp>
      <p:sp>
        <p:nvSpPr>
          <p:cNvPr id="18" name="Rectangle 10"/>
          <p:cNvSpPr>
            <a:spLocks noChangeArrowheads="1"/>
          </p:cNvSpPr>
          <p:nvPr/>
        </p:nvSpPr>
        <p:spPr bwMode="auto">
          <a:xfrm>
            <a:off x="533400" y="4598075"/>
            <a:ext cx="5105400"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1800" dirty="0">
                <a:solidFill>
                  <a:srgbClr val="003367"/>
                </a:solidFill>
              </a:rPr>
              <a:t>Because the certificate is signed, a third party </a:t>
            </a:r>
            <a:r>
              <a:rPr lang="en-US" sz="1800" b="1" dirty="0">
                <a:solidFill>
                  <a:srgbClr val="003367"/>
                </a:solidFill>
              </a:rPr>
              <a:t>C</a:t>
            </a:r>
            <a:r>
              <a:rPr lang="en-US" sz="1800" dirty="0">
                <a:solidFill>
                  <a:srgbClr val="003367"/>
                </a:solidFill>
              </a:rPr>
              <a:t> can validate and use </a:t>
            </a:r>
            <a:r>
              <a:rPr lang="en-US" sz="1800" b="1" dirty="0">
                <a:solidFill>
                  <a:srgbClr val="003367"/>
                </a:solidFill>
              </a:rPr>
              <a:t>A</a:t>
            </a:r>
            <a:r>
              <a:rPr lang="en-US" sz="1800" dirty="0">
                <a:solidFill>
                  <a:srgbClr val="003367"/>
                </a:solidFill>
              </a:rPr>
              <a:t>’s statement about </a:t>
            </a:r>
            <a:r>
              <a:rPr lang="en-US" sz="1800" b="1" dirty="0">
                <a:solidFill>
                  <a:srgbClr val="003367"/>
                </a:solidFill>
              </a:rPr>
              <a:t>B</a:t>
            </a:r>
            <a:r>
              <a:rPr lang="en-US" sz="1800" dirty="0">
                <a:solidFill>
                  <a:srgbClr val="003367"/>
                </a:solidFill>
              </a:rPr>
              <a:t>, if </a:t>
            </a:r>
            <a:r>
              <a:rPr lang="en-US" sz="1800" b="1" dirty="0">
                <a:solidFill>
                  <a:srgbClr val="003367"/>
                </a:solidFill>
              </a:rPr>
              <a:t>C</a:t>
            </a:r>
            <a:r>
              <a:rPr lang="en-US" sz="1800" dirty="0">
                <a:solidFill>
                  <a:srgbClr val="003367"/>
                </a:solidFill>
              </a:rPr>
              <a:t> knows </a:t>
            </a:r>
            <a:r>
              <a:rPr lang="en-US" sz="1800" b="1" dirty="0">
                <a:solidFill>
                  <a:srgbClr val="003367"/>
                </a:solidFill>
              </a:rPr>
              <a:t>A</a:t>
            </a:r>
            <a:r>
              <a:rPr lang="en-US" sz="1800" dirty="0">
                <a:solidFill>
                  <a:srgbClr val="003367"/>
                </a:solidFill>
              </a:rPr>
              <a:t>’s public key and if </a:t>
            </a:r>
            <a:r>
              <a:rPr lang="en-US" sz="1800" b="1" dirty="0">
                <a:solidFill>
                  <a:srgbClr val="003367"/>
                </a:solidFill>
              </a:rPr>
              <a:t>C</a:t>
            </a:r>
            <a:r>
              <a:rPr lang="en-US" sz="1800" dirty="0">
                <a:solidFill>
                  <a:srgbClr val="003367"/>
                </a:solidFill>
              </a:rPr>
              <a:t> trusts </a:t>
            </a:r>
            <a:r>
              <a:rPr lang="en-US" sz="1800" b="1" dirty="0">
                <a:solidFill>
                  <a:srgbClr val="003367"/>
                </a:solidFill>
              </a:rPr>
              <a:t>A</a:t>
            </a:r>
            <a:r>
              <a:rPr lang="en-US" sz="1800" dirty="0">
                <a:solidFill>
                  <a:srgbClr val="003367"/>
                </a:solidFill>
              </a:rPr>
              <a:t>.</a:t>
            </a:r>
          </a:p>
          <a:p>
            <a:endParaRPr lang="en-US" sz="1800" dirty="0">
              <a:solidFill>
                <a:srgbClr val="003367"/>
              </a:solidFill>
            </a:endParaRPr>
          </a:p>
          <a:p>
            <a:r>
              <a:rPr lang="en-US" sz="1800" b="1" dirty="0">
                <a:solidFill>
                  <a:srgbClr val="003367"/>
                </a:solidFill>
              </a:rPr>
              <a:t>Trust management systems </a:t>
            </a:r>
            <a:r>
              <a:rPr lang="en-US" sz="1800" dirty="0">
                <a:solidFill>
                  <a:srgbClr val="003367"/>
                </a:solidFill>
              </a:rPr>
              <a:t>use certificates to encode other kinds of attributes and statements, e.g., arbitrary logic statements about </a:t>
            </a:r>
            <a:r>
              <a:rPr lang="en-US" sz="1800" b="1" dirty="0">
                <a:solidFill>
                  <a:srgbClr val="003367"/>
                </a:solidFill>
              </a:rPr>
              <a:t>B</a:t>
            </a:r>
            <a:r>
              <a:rPr lang="en-US" sz="1800" dirty="0">
                <a:solidFill>
                  <a:srgbClr val="003367"/>
                </a:solidFill>
              </a:rPr>
              <a:t>.</a:t>
            </a:r>
            <a:endParaRPr lang="en-US" sz="1600" dirty="0">
              <a:solidFill>
                <a:srgbClr val="003367"/>
              </a:solidFill>
            </a:endParaRPr>
          </a:p>
        </p:txBody>
      </p:sp>
    </p:spTree>
    <p:extLst>
      <p:ext uri="{BB962C8B-B14F-4D97-AF65-F5344CB8AC3E}">
        <p14:creationId xmlns:p14="http://schemas.microsoft.com/office/powerpoint/2010/main" val="28649443"/>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en-US">
                <a:latin typeface="Arial" charset="0"/>
                <a:ea typeface="ＭＳ Ｐゴシック" charset="0"/>
                <a:cs typeface="Arial" charset="0"/>
              </a:rPr>
              <a:t>A Digital Certificate (X.509)</a:t>
            </a:r>
          </a:p>
        </p:txBody>
      </p:sp>
      <p:pic>
        <p:nvPicPr>
          <p:cNvPr id="12185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63650"/>
            <a:ext cx="6757988" cy="5289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81155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not hard”</a:t>
            </a:r>
          </a:p>
        </p:txBody>
      </p:sp>
      <p:sp>
        <p:nvSpPr>
          <p:cNvPr id="3" name="Rectangle 2"/>
          <p:cNvSpPr/>
          <p:nvPr/>
        </p:nvSpPr>
        <p:spPr>
          <a:xfrm>
            <a:off x="304800" y="1600200"/>
            <a:ext cx="8458200" cy="4801315"/>
          </a:xfrm>
          <a:prstGeom prst="rect">
            <a:avLst/>
          </a:prstGeom>
        </p:spPr>
        <p:txBody>
          <a:bodyPr wrap="square">
            <a:spAutoFit/>
          </a:bodyPr>
          <a:lstStyle/>
          <a:p>
            <a:r>
              <a:rPr lang="en-US" sz="1800" b="1" dirty="0">
                <a:solidFill>
                  <a:srgbClr val="00264D"/>
                </a:solidFill>
              </a:rPr>
              <a:t>public Identity</a:t>
            </a:r>
            <a:r>
              <a:rPr lang="en-US" sz="1800" dirty="0">
                <a:solidFill>
                  <a:srgbClr val="00264D"/>
                </a:solidFill>
              </a:rPr>
              <a:t>(String </a:t>
            </a:r>
            <a:r>
              <a:rPr lang="en-US" sz="1800" dirty="0" err="1">
                <a:solidFill>
                  <a:srgbClr val="00264D"/>
                </a:solidFill>
              </a:rPr>
              <a:t>cn</a:t>
            </a:r>
            <a:r>
              <a:rPr lang="en-US" sz="1800" dirty="0">
                <a:solidFill>
                  <a:srgbClr val="00264D"/>
                </a:solidFill>
              </a:rPr>
              <a:t>) throws</a:t>
            </a:r>
          </a:p>
          <a:p>
            <a:r>
              <a:rPr lang="en-US" sz="1800" dirty="0">
                <a:solidFill>
                  <a:srgbClr val="00264D"/>
                </a:solidFill>
              </a:rPr>
              <a:t>	    </a:t>
            </a:r>
            <a:r>
              <a:rPr lang="en-US" sz="1800" dirty="0" err="1">
                <a:solidFill>
                  <a:srgbClr val="00264D"/>
                </a:solidFill>
              </a:rPr>
              <a:t>CertificateException</a:t>
            </a:r>
            <a:r>
              <a:rPr lang="en-US" sz="1800" dirty="0">
                <a:solidFill>
                  <a:srgbClr val="00264D"/>
                </a:solidFill>
              </a:rPr>
              <a:t>, </a:t>
            </a:r>
            <a:r>
              <a:rPr lang="en-US" sz="1800" dirty="0" err="1">
                <a:solidFill>
                  <a:srgbClr val="00264D"/>
                </a:solidFill>
              </a:rPr>
              <a:t>NoSuchAlgorithmException,InvalidKeyException</a:t>
            </a:r>
            <a:r>
              <a:rPr lang="en-US" sz="1800" dirty="0">
                <a:solidFill>
                  <a:srgbClr val="00264D"/>
                </a:solidFill>
              </a:rPr>
              <a:t>,</a:t>
            </a:r>
          </a:p>
          <a:p>
            <a:r>
              <a:rPr lang="en-US" sz="1800" dirty="0">
                <a:solidFill>
                  <a:srgbClr val="00264D"/>
                </a:solidFill>
              </a:rPr>
              <a:t>	    </a:t>
            </a:r>
            <a:r>
              <a:rPr lang="en-US" sz="1800" dirty="0" err="1">
                <a:solidFill>
                  <a:srgbClr val="00264D"/>
                </a:solidFill>
              </a:rPr>
              <a:t>NoSuchProviderException</a:t>
            </a:r>
            <a:r>
              <a:rPr lang="en-US" sz="1800" dirty="0">
                <a:solidFill>
                  <a:srgbClr val="00264D"/>
                </a:solidFill>
              </a:rPr>
              <a:t>, </a:t>
            </a:r>
            <a:r>
              <a:rPr lang="en-US" sz="1800" dirty="0" err="1">
                <a:solidFill>
                  <a:srgbClr val="00264D"/>
                </a:solidFill>
              </a:rPr>
              <a:t>SignatureException</a:t>
            </a:r>
            <a:r>
              <a:rPr lang="en-US" sz="1800" dirty="0">
                <a:solidFill>
                  <a:srgbClr val="00264D"/>
                </a:solidFill>
              </a:rPr>
              <a:t>, </a:t>
            </a:r>
            <a:r>
              <a:rPr lang="en-US" sz="1800" dirty="0" err="1">
                <a:solidFill>
                  <a:srgbClr val="00264D"/>
                </a:solidFill>
              </a:rPr>
              <a:t>IOException</a:t>
            </a:r>
            <a:r>
              <a:rPr lang="en-US" sz="1800" dirty="0">
                <a:solidFill>
                  <a:srgbClr val="00264D"/>
                </a:solidFill>
              </a:rPr>
              <a:t> {</a:t>
            </a:r>
          </a:p>
          <a:p>
            <a:r>
              <a:rPr lang="en-US" sz="1800" dirty="0">
                <a:solidFill>
                  <a:srgbClr val="00264D"/>
                </a:solidFill>
              </a:rPr>
              <a:t>	X509V1CertificateGenerator gen = new X509V1CertificateGenerator();</a:t>
            </a:r>
          </a:p>
          <a:p>
            <a:r>
              <a:rPr lang="en-US" sz="1800" dirty="0">
                <a:solidFill>
                  <a:srgbClr val="00264D"/>
                </a:solidFill>
              </a:rPr>
              <a:t>	</a:t>
            </a:r>
            <a:r>
              <a:rPr lang="en-US" sz="1800" dirty="0" err="1">
                <a:solidFill>
                  <a:srgbClr val="00264D"/>
                </a:solidFill>
              </a:rPr>
              <a:t>kp</a:t>
            </a:r>
            <a:r>
              <a:rPr lang="en-US" sz="1800" dirty="0">
                <a:solidFill>
                  <a:srgbClr val="00264D"/>
                </a:solidFill>
              </a:rPr>
              <a:t> = </a:t>
            </a:r>
            <a:r>
              <a:rPr lang="en-US" sz="1800" dirty="0" err="1">
                <a:solidFill>
                  <a:srgbClr val="00264D"/>
                </a:solidFill>
              </a:rPr>
              <a:t>KeyPairGenerator.getInstance</a:t>
            </a:r>
            <a:r>
              <a:rPr lang="en-US" sz="1800" dirty="0">
                <a:solidFill>
                  <a:srgbClr val="00264D"/>
                </a:solidFill>
              </a:rPr>
              <a:t>("RSA").</a:t>
            </a:r>
            <a:r>
              <a:rPr lang="en-US" sz="1800" dirty="0" err="1">
                <a:solidFill>
                  <a:srgbClr val="00264D"/>
                </a:solidFill>
              </a:rPr>
              <a:t>genKeyPair</a:t>
            </a:r>
            <a:r>
              <a:rPr lang="en-US" sz="1800" dirty="0">
                <a:solidFill>
                  <a:srgbClr val="00264D"/>
                </a:solidFill>
              </a:rPr>
              <a:t>();</a:t>
            </a:r>
          </a:p>
          <a:p>
            <a:endParaRPr lang="en-US" sz="1800" dirty="0">
              <a:solidFill>
                <a:srgbClr val="00264D"/>
              </a:solidFill>
            </a:endParaRPr>
          </a:p>
          <a:p>
            <a:r>
              <a:rPr lang="en-US" sz="1800" dirty="0">
                <a:solidFill>
                  <a:srgbClr val="00264D"/>
                </a:solidFill>
              </a:rPr>
              <a:t>	</a:t>
            </a:r>
            <a:r>
              <a:rPr lang="en-US" sz="1800" dirty="0" err="1">
                <a:solidFill>
                  <a:srgbClr val="00264D"/>
                </a:solidFill>
              </a:rPr>
              <a:t>gen.setIssuerDN</a:t>
            </a:r>
            <a:r>
              <a:rPr lang="en-US" sz="1800" dirty="0">
                <a:solidFill>
                  <a:srgbClr val="00264D"/>
                </a:solidFill>
              </a:rPr>
              <a:t>(new X500Principal("CN=" + </a:t>
            </a:r>
            <a:r>
              <a:rPr lang="en-US" sz="1800" dirty="0" err="1">
                <a:solidFill>
                  <a:srgbClr val="00264D"/>
                </a:solidFill>
              </a:rPr>
              <a:t>cn</a:t>
            </a:r>
            <a:r>
              <a:rPr lang="en-US" sz="1800" dirty="0">
                <a:solidFill>
                  <a:srgbClr val="00264D"/>
                </a:solidFill>
              </a:rPr>
              <a:t>));</a:t>
            </a:r>
          </a:p>
          <a:p>
            <a:r>
              <a:rPr lang="en-US" sz="1800" dirty="0">
                <a:solidFill>
                  <a:srgbClr val="00264D"/>
                </a:solidFill>
              </a:rPr>
              <a:t>	</a:t>
            </a:r>
            <a:r>
              <a:rPr lang="en-US" sz="1800" dirty="0" err="1">
                <a:solidFill>
                  <a:srgbClr val="00264D"/>
                </a:solidFill>
              </a:rPr>
              <a:t>gen.setSubjectDN</a:t>
            </a:r>
            <a:r>
              <a:rPr lang="en-US" sz="1800" dirty="0">
                <a:solidFill>
                  <a:srgbClr val="00264D"/>
                </a:solidFill>
              </a:rPr>
              <a:t>(new X500Principal("CN=" + </a:t>
            </a:r>
            <a:r>
              <a:rPr lang="en-US" sz="1800" dirty="0" err="1">
                <a:solidFill>
                  <a:srgbClr val="00264D"/>
                </a:solidFill>
              </a:rPr>
              <a:t>cn</a:t>
            </a:r>
            <a:r>
              <a:rPr lang="en-US" sz="1800" dirty="0">
                <a:solidFill>
                  <a:srgbClr val="00264D"/>
                </a:solidFill>
              </a:rPr>
              <a:t>));</a:t>
            </a:r>
          </a:p>
          <a:p>
            <a:r>
              <a:rPr lang="en-US" sz="1800" dirty="0">
                <a:solidFill>
                  <a:srgbClr val="00264D"/>
                </a:solidFill>
              </a:rPr>
              <a:t>	</a:t>
            </a:r>
            <a:r>
              <a:rPr lang="en-US" sz="1800" dirty="0" err="1">
                <a:solidFill>
                  <a:srgbClr val="00264D"/>
                </a:solidFill>
              </a:rPr>
              <a:t>gen.setNotAfter</a:t>
            </a:r>
            <a:r>
              <a:rPr lang="en-US" sz="1800" dirty="0">
                <a:solidFill>
                  <a:srgbClr val="00264D"/>
                </a:solidFill>
              </a:rPr>
              <a:t>(new Date(</a:t>
            </a:r>
            <a:r>
              <a:rPr lang="en-US" sz="1800" dirty="0" err="1">
                <a:solidFill>
                  <a:srgbClr val="00264D"/>
                </a:solidFill>
              </a:rPr>
              <a:t>System.currentTimeMillis</a:t>
            </a:r>
            <a:r>
              <a:rPr lang="en-US" sz="1800" dirty="0">
                <a:solidFill>
                  <a:srgbClr val="00264D"/>
                </a:solidFill>
              </a:rPr>
              <a:t>() </a:t>
            </a:r>
          </a:p>
          <a:p>
            <a:r>
              <a:rPr lang="en-US" sz="1800" dirty="0">
                <a:solidFill>
                  <a:srgbClr val="00264D"/>
                </a:solidFill>
              </a:rPr>
              <a:t>		    + 3600 * 1000 * 24 * 365));</a:t>
            </a:r>
          </a:p>
          <a:p>
            <a:r>
              <a:rPr lang="en-US" sz="1800" dirty="0">
                <a:solidFill>
                  <a:srgbClr val="00264D"/>
                </a:solidFill>
              </a:rPr>
              <a:t>	</a:t>
            </a:r>
            <a:r>
              <a:rPr lang="en-US" sz="1800" dirty="0" err="1">
                <a:solidFill>
                  <a:srgbClr val="00264D"/>
                </a:solidFill>
              </a:rPr>
              <a:t>gen.setNotBefore</a:t>
            </a:r>
            <a:r>
              <a:rPr lang="en-US" sz="1800" dirty="0">
                <a:solidFill>
                  <a:srgbClr val="00264D"/>
                </a:solidFill>
              </a:rPr>
              <a:t>(new Date(</a:t>
            </a:r>
            <a:r>
              <a:rPr lang="en-US" sz="1800" dirty="0" err="1">
                <a:solidFill>
                  <a:srgbClr val="00264D"/>
                </a:solidFill>
              </a:rPr>
              <a:t>System.currentTimeMillis</a:t>
            </a:r>
            <a:r>
              <a:rPr lang="en-US" sz="1800" dirty="0">
                <a:solidFill>
                  <a:srgbClr val="00264D"/>
                </a:solidFill>
              </a:rPr>
              <a:t>()));</a:t>
            </a:r>
          </a:p>
          <a:p>
            <a:r>
              <a:rPr lang="en-US" sz="1800" dirty="0">
                <a:solidFill>
                  <a:srgbClr val="00264D"/>
                </a:solidFill>
              </a:rPr>
              <a:t>	</a:t>
            </a:r>
            <a:r>
              <a:rPr lang="en-US" sz="1800" dirty="0" err="1">
                <a:solidFill>
                  <a:srgbClr val="00264D"/>
                </a:solidFill>
              </a:rPr>
              <a:t>gen.setSerialNumber</a:t>
            </a:r>
            <a:r>
              <a:rPr lang="en-US" sz="1800" dirty="0">
                <a:solidFill>
                  <a:srgbClr val="00264D"/>
                </a:solidFill>
              </a:rPr>
              <a:t>(</a:t>
            </a:r>
            <a:r>
              <a:rPr lang="en-US" sz="1800" dirty="0" err="1">
                <a:solidFill>
                  <a:srgbClr val="00264D"/>
                </a:solidFill>
              </a:rPr>
              <a:t>BigInteger.valueOf</a:t>
            </a:r>
            <a:r>
              <a:rPr lang="en-US" sz="1800" dirty="0">
                <a:solidFill>
                  <a:srgbClr val="00264D"/>
                </a:solidFill>
              </a:rPr>
              <a:t>(</a:t>
            </a:r>
            <a:r>
              <a:rPr lang="en-US" sz="1800" dirty="0" err="1">
                <a:solidFill>
                  <a:srgbClr val="00264D"/>
                </a:solidFill>
              </a:rPr>
              <a:t>System.currentTimeMillis</a:t>
            </a:r>
            <a:r>
              <a:rPr lang="en-US" sz="1800" dirty="0">
                <a:solidFill>
                  <a:srgbClr val="00264D"/>
                </a:solidFill>
              </a:rPr>
              <a:t>()));</a:t>
            </a:r>
          </a:p>
          <a:p>
            <a:r>
              <a:rPr lang="en-US" sz="1800" dirty="0">
                <a:solidFill>
                  <a:srgbClr val="00264D"/>
                </a:solidFill>
              </a:rPr>
              <a:t>	</a:t>
            </a:r>
            <a:r>
              <a:rPr lang="en-US" sz="1800" dirty="0" err="1">
                <a:solidFill>
                  <a:srgbClr val="00264D"/>
                </a:solidFill>
              </a:rPr>
              <a:t>gen.setPublicKey</a:t>
            </a:r>
            <a:r>
              <a:rPr lang="en-US" sz="1800" dirty="0">
                <a:solidFill>
                  <a:srgbClr val="00264D"/>
                </a:solidFill>
              </a:rPr>
              <a:t>(</a:t>
            </a:r>
            <a:r>
              <a:rPr lang="en-US" sz="1800" dirty="0" err="1">
                <a:solidFill>
                  <a:srgbClr val="00264D"/>
                </a:solidFill>
              </a:rPr>
              <a:t>kp.getPublic</a:t>
            </a:r>
            <a:r>
              <a:rPr lang="en-US" sz="1800" dirty="0">
                <a:solidFill>
                  <a:srgbClr val="00264D"/>
                </a:solidFill>
              </a:rPr>
              <a:t>());</a:t>
            </a:r>
          </a:p>
          <a:p>
            <a:r>
              <a:rPr lang="en-US" sz="1800" dirty="0">
                <a:solidFill>
                  <a:srgbClr val="00264D"/>
                </a:solidFill>
              </a:rPr>
              <a:t>	</a:t>
            </a:r>
            <a:r>
              <a:rPr lang="en-US" sz="1800" dirty="0" err="1">
                <a:solidFill>
                  <a:srgbClr val="00264D"/>
                </a:solidFill>
              </a:rPr>
              <a:t>gen.setSignatureAlgorithm</a:t>
            </a:r>
            <a:r>
              <a:rPr lang="en-US" sz="1800" dirty="0">
                <a:solidFill>
                  <a:srgbClr val="00264D"/>
                </a:solidFill>
              </a:rPr>
              <a:t>("SHA256WithRSAEncryption");</a:t>
            </a:r>
          </a:p>
          <a:p>
            <a:r>
              <a:rPr lang="en-US" sz="1800" dirty="0">
                <a:solidFill>
                  <a:srgbClr val="00264D"/>
                </a:solidFill>
              </a:rPr>
              <a:t>	X509Certificate a = (X509Certificate) </a:t>
            </a:r>
            <a:r>
              <a:rPr lang="en-US" sz="1800" dirty="0" err="1">
                <a:solidFill>
                  <a:srgbClr val="00264D"/>
                </a:solidFill>
              </a:rPr>
              <a:t>gen.generate</a:t>
            </a:r>
            <a:r>
              <a:rPr lang="en-US" sz="1800" dirty="0">
                <a:solidFill>
                  <a:srgbClr val="00264D"/>
                </a:solidFill>
              </a:rPr>
              <a:t>(</a:t>
            </a:r>
            <a:r>
              <a:rPr lang="en-US" sz="1800" dirty="0" err="1">
                <a:solidFill>
                  <a:srgbClr val="00264D"/>
                </a:solidFill>
              </a:rPr>
              <a:t>kp.getPrivate</a:t>
            </a:r>
            <a:r>
              <a:rPr lang="en-US" sz="1800" dirty="0">
                <a:solidFill>
                  <a:srgbClr val="00264D"/>
                </a:solidFill>
              </a:rPr>
              <a:t>(), "BC");</a:t>
            </a:r>
          </a:p>
          <a:p>
            <a:r>
              <a:rPr lang="en-US" sz="1800" dirty="0">
                <a:solidFill>
                  <a:srgbClr val="00264D"/>
                </a:solidFill>
              </a:rPr>
              <a:t>	</a:t>
            </a:r>
            <a:r>
              <a:rPr lang="en-US" sz="1800" dirty="0" err="1">
                <a:solidFill>
                  <a:srgbClr val="00264D"/>
                </a:solidFill>
              </a:rPr>
              <a:t>init</a:t>
            </a:r>
            <a:r>
              <a:rPr lang="en-US" sz="1800" dirty="0">
                <a:solidFill>
                  <a:srgbClr val="00264D"/>
                </a:solidFill>
              </a:rPr>
              <a:t>(a);</a:t>
            </a:r>
          </a:p>
          <a:p>
            <a:r>
              <a:rPr lang="en-US" sz="1800" dirty="0">
                <a:solidFill>
                  <a:srgbClr val="00264D"/>
                </a:solidFill>
              </a:rPr>
              <a:t>    }</a:t>
            </a:r>
          </a:p>
        </p:txBody>
      </p:sp>
    </p:spTree>
    <p:extLst>
      <p:ext uri="{BB962C8B-B14F-4D97-AF65-F5344CB8AC3E}">
        <p14:creationId xmlns:p14="http://schemas.microsoft.com/office/powerpoint/2010/main" val="1307223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88900"/>
            <a:ext cx="7772400" cy="668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693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457200" y="-182563"/>
            <a:ext cx="8226425" cy="1554163"/>
          </a:xfrm>
        </p:spPr>
        <p:txBody>
          <a:bodyPr/>
          <a:lstStyle/>
          <a:p>
            <a:r>
              <a:rPr lang="en-US" dirty="0">
                <a:latin typeface="Arial" charset="0"/>
                <a:ea typeface="ＭＳ Ｐゴシック" charset="0"/>
                <a:cs typeface="Arial" charset="0"/>
              </a:rPr>
              <a:t>Take a breath</a:t>
            </a:r>
            <a:br>
              <a:rPr lang="en-US" dirty="0">
                <a:latin typeface="Arial" charset="0"/>
                <a:ea typeface="ＭＳ Ｐゴシック" charset="0"/>
                <a:cs typeface="Arial" charset="0"/>
              </a:rPr>
            </a:br>
            <a:r>
              <a:rPr lang="en-US" sz="1600" dirty="0">
                <a:latin typeface="Arial" charset="0"/>
                <a:ea typeface="ＭＳ Ｐゴシック" charset="0"/>
                <a:cs typeface="Arial" charset="0"/>
              </a:rPr>
              <a:t>Not quite done yet</a:t>
            </a:r>
            <a:endParaRPr lang="en-US" dirty="0">
              <a:latin typeface="Arial" charset="0"/>
              <a:ea typeface="ＭＳ Ｐゴシック" charset="0"/>
              <a:cs typeface="Arial" charset="0"/>
            </a:endParaRPr>
          </a:p>
        </p:txBody>
      </p:sp>
      <p:sp>
        <p:nvSpPr>
          <p:cNvPr id="124930" name="Content Placeholder 2"/>
          <p:cNvSpPr>
            <a:spLocks noGrp="1"/>
          </p:cNvSpPr>
          <p:nvPr>
            <p:ph idx="1"/>
          </p:nvPr>
        </p:nvSpPr>
        <p:spPr/>
        <p:txBody>
          <a:bodyPr/>
          <a:lstStyle/>
          <a:p>
            <a:r>
              <a:rPr lang="en-US" b="0" dirty="0">
                <a:latin typeface="Arial" charset="0"/>
                <a:ea typeface="ＭＳ Ｐゴシック" charset="0"/>
                <a:cs typeface="Arial" charset="0"/>
              </a:rPr>
              <a:t>With HTTPS, your browser can verify the server identity if it knows the “real” server’s public key.</a:t>
            </a:r>
          </a:p>
          <a:p>
            <a:r>
              <a:rPr lang="en-US" b="0" dirty="0">
                <a:latin typeface="Arial" charset="0"/>
                <a:ea typeface="ＭＳ Ｐゴシック" charset="0"/>
                <a:cs typeface="Arial" charset="0"/>
              </a:rPr>
              <a:t>The server presents a certificate endorsed by a third party (a public Certifying Authority or CA).</a:t>
            </a:r>
          </a:p>
          <a:p>
            <a:pPr lvl="1"/>
            <a:r>
              <a:rPr lang="en-US" b="0" dirty="0">
                <a:latin typeface="Arial" charset="0"/>
                <a:ea typeface="ＭＳ Ｐゴシック" charset="0"/>
                <a:cs typeface="Arial" charset="0"/>
              </a:rPr>
              <a:t>Certificate is the server’s “photo ID” containing its public key and DNS name, signed by the issuer.</a:t>
            </a:r>
          </a:p>
          <a:p>
            <a:r>
              <a:rPr lang="en-US" b="0" dirty="0">
                <a:latin typeface="Arial" charset="0"/>
                <a:ea typeface="ＭＳ Ｐゴシック" charset="0"/>
                <a:cs typeface="Arial" charset="0"/>
              </a:rPr>
              <a:t>Your browser can verify the certificate </a:t>
            </a:r>
            <a:r>
              <a:rPr lang="en-US" b="1" dirty="0">
                <a:latin typeface="Arial" charset="0"/>
                <a:ea typeface="ＭＳ Ｐゴシック" charset="0"/>
                <a:cs typeface="Arial" charset="0"/>
              </a:rPr>
              <a:t>if</a:t>
            </a:r>
            <a:r>
              <a:rPr lang="en-US" b="0" dirty="0">
                <a:latin typeface="Arial" charset="0"/>
                <a:ea typeface="ＭＳ Ｐゴシック" charset="0"/>
                <a:cs typeface="Arial" charset="0"/>
              </a:rPr>
              <a:t> it knows the issuer’s public key (the CA).</a:t>
            </a:r>
          </a:p>
          <a:p>
            <a:r>
              <a:rPr lang="en-US" b="1" dirty="0">
                <a:latin typeface="Arial" charset="0"/>
                <a:ea typeface="ＭＳ Ｐゴシック" charset="0"/>
                <a:cs typeface="Arial" charset="0"/>
              </a:rPr>
              <a:t>How does your browser know</a:t>
            </a:r>
            <a:r>
              <a:rPr lang="en-US" dirty="0">
                <a:latin typeface="Arial" charset="0"/>
                <a:ea typeface="ＭＳ Ｐゴシック" charset="0"/>
                <a:cs typeface="Arial" charset="0"/>
              </a:rPr>
              <a:t> the CA’s public key?</a:t>
            </a:r>
          </a:p>
        </p:txBody>
      </p:sp>
    </p:spTree>
    <p:extLst>
      <p:ext uri="{BB962C8B-B14F-4D97-AF65-F5344CB8AC3E}">
        <p14:creationId xmlns:p14="http://schemas.microsoft.com/office/powerpoint/2010/main" val="1604298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93E05B-9264-9249-AC8E-37BA59ABA4B9}"/>
              </a:ext>
            </a:extLst>
          </p:cNvPr>
          <p:cNvSpPr>
            <a:spLocks noGrp="1"/>
          </p:cNvSpPr>
          <p:nvPr>
            <p:ph type="title"/>
          </p:nvPr>
        </p:nvSpPr>
        <p:spPr/>
        <p:txBody>
          <a:bodyPr/>
          <a:lstStyle/>
          <a:p>
            <a:r>
              <a:rPr lang="en-US" dirty="0"/>
              <a:t>Who does your browser trust?</a:t>
            </a:r>
          </a:p>
        </p:txBody>
      </p:sp>
      <p:pic>
        <p:nvPicPr>
          <p:cNvPr id="5" name="Picture 4">
            <a:extLst>
              <a:ext uri="{FF2B5EF4-FFF2-40B4-BE49-F238E27FC236}">
                <a16:creationId xmlns:a16="http://schemas.microsoft.com/office/drawing/2014/main" id="{E33AA2C4-A84D-444B-A190-ABA8FD00A552}"/>
              </a:ext>
            </a:extLst>
          </p:cNvPr>
          <p:cNvPicPr>
            <a:picLocks noChangeAspect="1"/>
          </p:cNvPicPr>
          <p:nvPr/>
        </p:nvPicPr>
        <p:blipFill>
          <a:blip r:embed="rId2"/>
          <a:stretch>
            <a:fillRect/>
          </a:stretch>
        </p:blipFill>
        <p:spPr>
          <a:xfrm>
            <a:off x="363894" y="0"/>
            <a:ext cx="8416212" cy="6858000"/>
          </a:xfrm>
          <a:prstGeom prst="rect">
            <a:avLst/>
          </a:prstGeom>
        </p:spPr>
      </p:pic>
      <p:sp>
        <p:nvSpPr>
          <p:cNvPr id="6" name="Freeform 4">
            <a:extLst>
              <a:ext uri="{FF2B5EF4-FFF2-40B4-BE49-F238E27FC236}">
                <a16:creationId xmlns:a16="http://schemas.microsoft.com/office/drawing/2014/main" id="{DC81D20B-5B64-DA40-BEA7-9BC743EE1116}"/>
              </a:ext>
            </a:extLst>
          </p:cNvPr>
          <p:cNvSpPr>
            <a:spLocks noChangeArrowheads="1"/>
          </p:cNvSpPr>
          <p:nvPr/>
        </p:nvSpPr>
        <p:spPr bwMode="auto">
          <a:xfrm>
            <a:off x="363894" y="1676400"/>
            <a:ext cx="3369906" cy="571500"/>
          </a:xfrm>
          <a:custGeom>
            <a:avLst/>
            <a:gdLst>
              <a:gd name="T0" fmla="*/ 1558608 w 1804908"/>
              <a:gd name="T1" fmla="*/ 145281 h 510567"/>
              <a:gd name="T2" fmla="*/ 1212251 w 1804908"/>
              <a:gd name="T3" fmla="*/ 87412 h 510567"/>
              <a:gd name="T4" fmla="*/ 1058314 w 1804908"/>
              <a:gd name="T5" fmla="*/ 48832 h 510567"/>
              <a:gd name="T6" fmla="*/ 1000589 w 1804908"/>
              <a:gd name="T7" fmla="*/ 29543 h 510567"/>
              <a:gd name="T8" fmla="*/ 865894 w 1804908"/>
              <a:gd name="T9" fmla="*/ 10253 h 510567"/>
              <a:gd name="T10" fmla="*/ 153937 w 1804908"/>
              <a:gd name="T11" fmla="*/ 68122 h 510567"/>
              <a:gd name="T12" fmla="*/ 96210 w 1804908"/>
              <a:gd name="T13" fmla="*/ 87412 h 510567"/>
              <a:gd name="T14" fmla="*/ 19242 w 1804908"/>
              <a:gd name="T15" fmla="*/ 125991 h 510567"/>
              <a:gd name="T16" fmla="*/ 0 w 1804908"/>
              <a:gd name="T17" fmla="*/ 183860 h 510567"/>
              <a:gd name="T18" fmla="*/ 19242 w 1804908"/>
              <a:gd name="T19" fmla="*/ 396046 h 510567"/>
              <a:gd name="T20" fmla="*/ 115452 w 1804908"/>
              <a:gd name="T21" fmla="*/ 473204 h 510567"/>
              <a:gd name="T22" fmla="*/ 442567 w 1804908"/>
              <a:gd name="T23" fmla="*/ 511784 h 510567"/>
              <a:gd name="T24" fmla="*/ 942862 w 1804908"/>
              <a:gd name="T25" fmla="*/ 492494 h 510567"/>
              <a:gd name="T26" fmla="*/ 1269978 w 1804908"/>
              <a:gd name="T27" fmla="*/ 473204 h 510567"/>
              <a:gd name="T28" fmla="*/ 1712546 w 1804908"/>
              <a:gd name="T29" fmla="*/ 453915 h 510567"/>
              <a:gd name="T30" fmla="*/ 1770271 w 1804908"/>
              <a:gd name="T31" fmla="*/ 415335 h 510567"/>
              <a:gd name="T32" fmla="*/ 1770271 w 1804908"/>
              <a:gd name="T33" fmla="*/ 241729 h 510567"/>
              <a:gd name="T34" fmla="*/ 1712546 w 1804908"/>
              <a:gd name="T35" fmla="*/ 183860 h 510567"/>
              <a:gd name="T36" fmla="*/ 1539366 w 1804908"/>
              <a:gd name="T37" fmla="*/ 106702 h 510567"/>
              <a:gd name="T38" fmla="*/ 1481641 w 1804908"/>
              <a:gd name="T39" fmla="*/ 87412 h 510567"/>
              <a:gd name="T40" fmla="*/ 1327704 w 1804908"/>
              <a:gd name="T41" fmla="*/ 87412 h 510567"/>
              <a:gd name="T42" fmla="*/ 1327704 w 1804908"/>
              <a:gd name="T43" fmla="*/ 87412 h 5105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4908"/>
              <a:gd name="T67" fmla="*/ 0 h 510567"/>
              <a:gd name="T68" fmla="*/ 1804908 w 1804908"/>
              <a:gd name="T69" fmla="*/ 510567 h 51056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4908" h="510567">
                <a:moveTo>
                  <a:pt x="1558472" y="144935"/>
                </a:moveTo>
                <a:cubicBezTo>
                  <a:pt x="1443030" y="125691"/>
                  <a:pt x="1327074" y="109310"/>
                  <a:pt x="1212145" y="87204"/>
                </a:cubicBezTo>
                <a:cubicBezTo>
                  <a:pt x="1160210" y="77215"/>
                  <a:pt x="1108395" y="65443"/>
                  <a:pt x="1058222" y="48716"/>
                </a:cubicBezTo>
                <a:cubicBezTo>
                  <a:pt x="1038982" y="42302"/>
                  <a:pt x="1020388" y="33451"/>
                  <a:pt x="1000501" y="29473"/>
                </a:cubicBezTo>
                <a:cubicBezTo>
                  <a:pt x="956032" y="20578"/>
                  <a:pt x="910712" y="16644"/>
                  <a:pt x="865818" y="10229"/>
                </a:cubicBezTo>
                <a:cubicBezTo>
                  <a:pt x="564078" y="28519"/>
                  <a:pt x="391739" y="0"/>
                  <a:pt x="153923" y="67960"/>
                </a:cubicBezTo>
                <a:cubicBezTo>
                  <a:pt x="134422" y="73533"/>
                  <a:pt x="114843" y="79214"/>
                  <a:pt x="96202" y="87204"/>
                </a:cubicBezTo>
                <a:cubicBezTo>
                  <a:pt x="69839" y="98504"/>
                  <a:pt x="44894" y="112862"/>
                  <a:pt x="19240" y="125691"/>
                </a:cubicBezTo>
                <a:cubicBezTo>
                  <a:pt x="12827" y="144935"/>
                  <a:pt x="0" y="163138"/>
                  <a:pt x="0" y="183423"/>
                </a:cubicBezTo>
                <a:cubicBezTo>
                  <a:pt x="0" y="254274"/>
                  <a:pt x="4397" y="325825"/>
                  <a:pt x="19240" y="395104"/>
                </a:cubicBezTo>
                <a:cubicBezTo>
                  <a:pt x="31002" y="450004"/>
                  <a:pt x="69077" y="462804"/>
                  <a:pt x="115442" y="472079"/>
                </a:cubicBezTo>
                <a:cubicBezTo>
                  <a:pt x="200513" y="489096"/>
                  <a:pt x="366197" y="502932"/>
                  <a:pt x="442529" y="510567"/>
                </a:cubicBezTo>
                <a:lnTo>
                  <a:pt x="942780" y="491323"/>
                </a:lnTo>
                <a:cubicBezTo>
                  <a:pt x="1051879" y="486248"/>
                  <a:pt x="1160785" y="477534"/>
                  <a:pt x="1269866" y="472079"/>
                </a:cubicBezTo>
                <a:lnTo>
                  <a:pt x="1712396" y="452836"/>
                </a:lnTo>
                <a:cubicBezTo>
                  <a:pt x="1731636" y="440007"/>
                  <a:pt x="1755672" y="432407"/>
                  <a:pt x="1770117" y="414348"/>
                </a:cubicBezTo>
                <a:cubicBezTo>
                  <a:pt x="1804908" y="370851"/>
                  <a:pt x="1786508" y="278040"/>
                  <a:pt x="1770117" y="241154"/>
                </a:cubicBezTo>
                <a:cubicBezTo>
                  <a:pt x="1759067" y="216286"/>
                  <a:pt x="1733300" y="200846"/>
                  <a:pt x="1712396" y="183423"/>
                </a:cubicBezTo>
                <a:cubicBezTo>
                  <a:pt x="1651415" y="132597"/>
                  <a:pt x="1623133" y="134420"/>
                  <a:pt x="1539232" y="106448"/>
                </a:cubicBezTo>
                <a:cubicBezTo>
                  <a:pt x="1519992" y="100033"/>
                  <a:pt x="1501792" y="87204"/>
                  <a:pt x="1481511" y="87204"/>
                </a:cubicBezTo>
                <a:lnTo>
                  <a:pt x="1327588" y="87204"/>
                </a:lnTo>
              </a:path>
            </a:pathLst>
          </a:custGeom>
          <a:noFill/>
          <a:ln w="28575">
            <a:solidFill>
              <a:srgbClr val="FF0000"/>
            </a:solidFill>
            <a:round/>
            <a:headEnd/>
            <a:tailEnd/>
          </a:ln>
        </p:spPr>
        <p:txBody>
          <a:bodyPr/>
          <a:lstStyle/>
          <a:p>
            <a:pPr defTabSz="914400">
              <a:buClr>
                <a:srgbClr val="000000"/>
              </a:buClr>
              <a:buSzPct val="100000"/>
              <a:buFont typeface="Times New Roman" charset="0"/>
              <a:buNone/>
              <a:defRPr/>
            </a:pPr>
            <a:endParaRPr lang="en-US" sz="1800" dirty="0">
              <a:ln>
                <a:solidFill>
                  <a:srgbClr val="FF0000"/>
                </a:solidFill>
              </a:ln>
              <a:solidFill>
                <a:srgbClr val="FF3300"/>
              </a:solidFill>
              <a:ea typeface="Arial" charset="0"/>
              <a:cs typeface="Arial" charset="0"/>
            </a:endParaRPr>
          </a:p>
        </p:txBody>
      </p:sp>
    </p:spTree>
    <p:extLst>
      <p:ext uri="{BB962C8B-B14F-4D97-AF65-F5344CB8AC3E}">
        <p14:creationId xmlns:p14="http://schemas.microsoft.com/office/powerpoint/2010/main" val="2011230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A3499C-4043-6741-8012-2E44F0D84A49}"/>
              </a:ext>
            </a:extLst>
          </p:cNvPr>
          <p:cNvSpPr>
            <a:spLocks noGrp="1"/>
          </p:cNvSpPr>
          <p:nvPr>
            <p:ph type="title"/>
          </p:nvPr>
        </p:nvSpPr>
        <p:spPr/>
        <p:txBody>
          <a:bodyPr/>
          <a:lstStyle/>
          <a:p>
            <a:r>
              <a:rPr lang="en-US" sz="3200" dirty="0"/>
              <a:t>Browser CA list: what could go wrong?</a:t>
            </a:r>
          </a:p>
        </p:txBody>
      </p:sp>
      <p:sp>
        <p:nvSpPr>
          <p:cNvPr id="4" name="Content Placeholder 3">
            <a:extLst>
              <a:ext uri="{FF2B5EF4-FFF2-40B4-BE49-F238E27FC236}">
                <a16:creationId xmlns:a16="http://schemas.microsoft.com/office/drawing/2014/main" id="{28F880C8-7882-774B-A13D-4F20B27CC355}"/>
              </a:ext>
            </a:extLst>
          </p:cNvPr>
          <p:cNvSpPr>
            <a:spLocks noGrp="1"/>
          </p:cNvSpPr>
          <p:nvPr>
            <p:ph idx="1"/>
          </p:nvPr>
        </p:nvSpPr>
        <p:spPr/>
        <p:txBody>
          <a:bodyPr/>
          <a:lstStyle/>
          <a:p>
            <a:r>
              <a:rPr lang="en-US" dirty="0">
                <a:solidFill>
                  <a:schemeClr val="tx1"/>
                </a:solidFill>
              </a:rPr>
              <a:t>The CA’s public key is “baked into your browser”.</a:t>
            </a:r>
          </a:p>
          <a:p>
            <a:pPr lvl="1"/>
            <a:r>
              <a:rPr lang="en-US" dirty="0">
                <a:solidFill>
                  <a:schemeClr val="tx1"/>
                </a:solidFill>
              </a:rPr>
              <a:t>Along with 137 (?) other “trusted” CAs.</a:t>
            </a:r>
          </a:p>
          <a:p>
            <a:r>
              <a:rPr lang="en-US" dirty="0">
                <a:solidFill>
                  <a:schemeClr val="tx1"/>
                </a:solidFill>
              </a:rPr>
              <a:t>You trust your browser provider to make the CA list. </a:t>
            </a:r>
          </a:p>
          <a:p>
            <a:pPr lvl="1"/>
            <a:r>
              <a:rPr lang="en-US" sz="2000" b="1" dirty="0">
                <a:solidFill>
                  <a:schemeClr val="tx1"/>
                </a:solidFill>
              </a:rPr>
              <a:t>Who is that?  </a:t>
            </a:r>
            <a:r>
              <a:rPr lang="en-US" sz="2000" dirty="0">
                <a:solidFill>
                  <a:schemeClr val="tx1"/>
                </a:solidFill>
              </a:rPr>
              <a:t>E.g., your cell provider, your employer, Apple or Microsoft, some random group on the Internet. </a:t>
            </a:r>
            <a:endParaRPr lang="en-US" dirty="0">
              <a:solidFill>
                <a:schemeClr val="tx1"/>
              </a:solidFill>
            </a:endParaRPr>
          </a:p>
          <a:p>
            <a:r>
              <a:rPr lang="en-US" b="1" dirty="0">
                <a:solidFill>
                  <a:schemeClr val="tx1"/>
                </a:solidFill>
              </a:rPr>
              <a:t>Any</a:t>
            </a:r>
            <a:r>
              <a:rPr lang="en-US" dirty="0">
                <a:solidFill>
                  <a:schemeClr val="tx1"/>
                </a:solidFill>
              </a:rPr>
              <a:t> CA on the list can issue a certificate for </a:t>
            </a:r>
            <a:r>
              <a:rPr lang="en-US" b="1" dirty="0">
                <a:solidFill>
                  <a:schemeClr val="tx1"/>
                </a:solidFill>
              </a:rPr>
              <a:t>any</a:t>
            </a:r>
            <a:r>
              <a:rPr lang="en-US" dirty="0">
                <a:solidFill>
                  <a:schemeClr val="tx1"/>
                </a:solidFill>
              </a:rPr>
              <a:t> name and </a:t>
            </a:r>
            <a:r>
              <a:rPr lang="en-US" b="1" dirty="0">
                <a:solidFill>
                  <a:schemeClr val="tx1"/>
                </a:solidFill>
              </a:rPr>
              <a:t>any</a:t>
            </a:r>
            <a:r>
              <a:rPr lang="en-US" dirty="0">
                <a:solidFill>
                  <a:schemeClr val="tx1"/>
                </a:solidFill>
              </a:rPr>
              <a:t> public key: your browser believes it.  </a:t>
            </a:r>
            <a:endParaRPr lang="en-US" b="1" dirty="0">
              <a:solidFill>
                <a:schemeClr val="tx1"/>
              </a:solidFill>
            </a:endParaRPr>
          </a:p>
          <a:p>
            <a:r>
              <a:rPr lang="en-US" b="1" dirty="0">
                <a:solidFill>
                  <a:schemeClr val="tx1"/>
                </a:solidFill>
              </a:rPr>
              <a:t>What could go wrong?</a:t>
            </a:r>
          </a:p>
          <a:p>
            <a:endParaRPr lang="en-US" b="1" dirty="0">
              <a:solidFill>
                <a:schemeClr val="tx1"/>
              </a:solidFill>
            </a:endParaRPr>
          </a:p>
        </p:txBody>
      </p:sp>
    </p:spTree>
    <p:extLst>
      <p:ext uri="{BB962C8B-B14F-4D97-AF65-F5344CB8AC3E}">
        <p14:creationId xmlns:p14="http://schemas.microsoft.com/office/powerpoint/2010/main" val="3132767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796AB6-C389-1B43-80CB-6B2F638D9ED9}"/>
              </a:ext>
            </a:extLst>
          </p:cNvPr>
          <p:cNvSpPr>
            <a:spLocks noGrp="1"/>
          </p:cNvSpPr>
          <p:nvPr>
            <p:ph type="title"/>
          </p:nvPr>
        </p:nvSpPr>
        <p:spPr/>
        <p:txBody>
          <a:bodyPr/>
          <a:lstStyle/>
          <a:p>
            <a:r>
              <a:rPr lang="en-US" dirty="0"/>
              <a:t>Who is the adversary?</a:t>
            </a:r>
          </a:p>
        </p:txBody>
      </p:sp>
      <p:sp>
        <p:nvSpPr>
          <p:cNvPr id="7" name="Rectangle 6">
            <a:extLst>
              <a:ext uri="{FF2B5EF4-FFF2-40B4-BE49-F238E27FC236}">
                <a16:creationId xmlns:a16="http://schemas.microsoft.com/office/drawing/2014/main" id="{A6B6864E-765E-5C44-B463-E5A6CE65F61F}"/>
              </a:ext>
            </a:extLst>
          </p:cNvPr>
          <p:cNvSpPr/>
          <p:nvPr/>
        </p:nvSpPr>
        <p:spPr bwMode="auto">
          <a:xfrm>
            <a:off x="0" y="0"/>
            <a:ext cx="9144000" cy="152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cs typeface="Arial" charset="0"/>
            </a:endParaRPr>
          </a:p>
        </p:txBody>
      </p:sp>
      <p:pic>
        <p:nvPicPr>
          <p:cNvPr id="6" name="Picture 5">
            <a:extLst>
              <a:ext uri="{FF2B5EF4-FFF2-40B4-BE49-F238E27FC236}">
                <a16:creationId xmlns:a16="http://schemas.microsoft.com/office/drawing/2014/main" id="{31232F4F-6FB3-A24C-97E9-1955DEE1F74C}"/>
              </a:ext>
            </a:extLst>
          </p:cNvPr>
          <p:cNvPicPr>
            <a:picLocks noChangeAspect="1"/>
          </p:cNvPicPr>
          <p:nvPr/>
        </p:nvPicPr>
        <p:blipFill rotWithShape="1">
          <a:blip r:embed="rId2">
            <a:extLst>
              <a:ext uri="{28A0092B-C50C-407E-A947-70E740481C1C}">
                <a14:useLocalDpi xmlns:a14="http://schemas.microsoft.com/office/drawing/2010/main" val="0"/>
              </a:ext>
            </a:extLst>
          </a:blip>
          <a:srcRect t="8308" b="47778"/>
          <a:stretch/>
        </p:blipFill>
        <p:spPr>
          <a:xfrm>
            <a:off x="-390695" y="304800"/>
            <a:ext cx="9922213" cy="5638800"/>
          </a:xfrm>
          <a:prstGeom prst="rect">
            <a:avLst/>
          </a:prstGeom>
        </p:spPr>
      </p:pic>
      <p:sp>
        <p:nvSpPr>
          <p:cNvPr id="8" name="TextBox 7">
            <a:extLst>
              <a:ext uri="{FF2B5EF4-FFF2-40B4-BE49-F238E27FC236}">
                <a16:creationId xmlns:a16="http://schemas.microsoft.com/office/drawing/2014/main" id="{DEEEC03F-9509-8B49-BFA2-C3DFA072927E}"/>
              </a:ext>
            </a:extLst>
          </p:cNvPr>
          <p:cNvSpPr txBox="1"/>
          <p:nvPr/>
        </p:nvSpPr>
        <p:spPr>
          <a:xfrm>
            <a:off x="762000" y="6091535"/>
            <a:ext cx="870751" cy="461665"/>
          </a:xfrm>
          <a:prstGeom prst="rect">
            <a:avLst/>
          </a:prstGeom>
          <a:noFill/>
        </p:spPr>
        <p:txBody>
          <a:bodyPr wrap="none" rtlCol="0">
            <a:spAutoFit/>
          </a:bodyPr>
          <a:lstStyle/>
          <a:p>
            <a:r>
              <a:rPr lang="en-US" dirty="0">
                <a:solidFill>
                  <a:schemeClr val="accent6">
                    <a:lumMod val="50000"/>
                  </a:schemeClr>
                </a:solidFill>
              </a:rPr>
              <a:t>2010</a:t>
            </a:r>
          </a:p>
        </p:txBody>
      </p:sp>
    </p:spTree>
    <p:extLst>
      <p:ext uri="{BB962C8B-B14F-4D97-AF65-F5344CB8AC3E}">
        <p14:creationId xmlns:p14="http://schemas.microsoft.com/office/powerpoint/2010/main" val="972325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1" descr="packet-forensics.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7538" y="0"/>
            <a:ext cx="53689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84435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PKI: What could go wrong?</a:t>
            </a:r>
          </a:p>
        </p:txBody>
      </p:sp>
      <p:sp>
        <p:nvSpPr>
          <p:cNvPr id="3" name="Rectangle 2"/>
          <p:cNvSpPr/>
          <p:nvPr/>
        </p:nvSpPr>
        <p:spPr>
          <a:xfrm>
            <a:off x="5105400" y="1524000"/>
            <a:ext cx="3810000" cy="5324535"/>
          </a:xfrm>
          <a:prstGeom prst="rect">
            <a:avLst/>
          </a:prstGeom>
        </p:spPr>
        <p:txBody>
          <a:bodyPr wrap="square">
            <a:spAutoFit/>
          </a:bodyPr>
          <a:lstStyle/>
          <a:p>
            <a:r>
              <a:rPr lang="en-US" sz="2000" b="1" dirty="0">
                <a:solidFill>
                  <a:srgbClr val="003367"/>
                </a:solidFill>
              </a:rPr>
              <a:t>Who decides if a CA is “trustworthy”?  </a:t>
            </a:r>
            <a:r>
              <a:rPr lang="en-US" sz="2000" dirty="0">
                <a:solidFill>
                  <a:srgbClr val="003367"/>
                </a:solidFill>
              </a:rPr>
              <a:t>Should you believe them? Should you trust your browser provider to make the list of trusted CAs?  </a:t>
            </a:r>
          </a:p>
          <a:p>
            <a:r>
              <a:rPr lang="en-US" sz="2000" dirty="0">
                <a:solidFill>
                  <a:srgbClr val="003367"/>
                </a:solidFill>
              </a:rPr>
              <a:t> </a:t>
            </a:r>
          </a:p>
          <a:p>
            <a:r>
              <a:rPr lang="en-US" sz="2000" b="1" dirty="0">
                <a:solidFill>
                  <a:srgbClr val="003367"/>
                </a:solidFill>
              </a:rPr>
              <a:t>Who tells you a CA is trustworthy?  </a:t>
            </a:r>
            <a:r>
              <a:rPr lang="en-US" sz="2000" dirty="0">
                <a:solidFill>
                  <a:srgbClr val="003367"/>
                </a:solidFill>
              </a:rPr>
              <a:t>Are you sure it’s someone you trust? </a:t>
            </a:r>
            <a:r>
              <a:rPr lang="en-US" sz="2000" b="1" dirty="0">
                <a:solidFill>
                  <a:srgbClr val="003367"/>
                </a:solidFill>
              </a:rPr>
              <a:t> </a:t>
            </a:r>
            <a:r>
              <a:rPr lang="en-US" sz="2000" dirty="0">
                <a:solidFill>
                  <a:srgbClr val="003367"/>
                </a:solidFill>
              </a:rPr>
              <a:t>How can you can be sure that you have the "true" browser code with the "true" list?</a:t>
            </a:r>
          </a:p>
          <a:p>
            <a:endParaRPr lang="en-US" sz="2000" dirty="0">
              <a:solidFill>
                <a:srgbClr val="003367"/>
              </a:solidFill>
            </a:endParaRPr>
          </a:p>
          <a:p>
            <a:r>
              <a:rPr lang="en-US" sz="2000" b="1" dirty="0">
                <a:solidFill>
                  <a:srgbClr val="003367"/>
                </a:solidFill>
              </a:rPr>
              <a:t>What if they’re wrong?  </a:t>
            </a:r>
            <a:r>
              <a:rPr lang="en-US" sz="2000" dirty="0">
                <a:solidFill>
                  <a:srgbClr val="003367"/>
                </a:solidFill>
              </a:rPr>
              <a:t>What if a CA is subverted or goes rogue?  Or loses its private key in an attack?</a:t>
            </a:r>
          </a:p>
        </p:txBody>
      </p:sp>
      <p:pic>
        <p:nvPicPr>
          <p:cNvPr id="4" name="Picture 3"/>
          <p:cNvPicPr>
            <a:picLocks noChangeAspect="1"/>
          </p:cNvPicPr>
          <p:nvPr/>
        </p:nvPicPr>
        <p:blipFill>
          <a:blip r:embed="rId2"/>
          <a:stretch>
            <a:fillRect/>
          </a:stretch>
        </p:blipFill>
        <p:spPr>
          <a:xfrm>
            <a:off x="228600" y="3885438"/>
            <a:ext cx="4419600" cy="2896362"/>
          </a:xfrm>
          <a:prstGeom prst="rect">
            <a:avLst/>
          </a:prstGeom>
          <a:ln>
            <a:solidFill>
              <a:schemeClr val="bg1">
                <a:lumMod val="85000"/>
              </a:schemeClr>
            </a:solidFill>
          </a:ln>
        </p:spPr>
      </p:pic>
      <p:sp>
        <p:nvSpPr>
          <p:cNvPr id="5" name="Rectangle 10"/>
          <p:cNvSpPr>
            <a:spLocks noChangeArrowheads="1"/>
          </p:cNvSpPr>
          <p:nvPr/>
        </p:nvSpPr>
        <p:spPr bwMode="auto">
          <a:xfrm>
            <a:off x="228600" y="1675638"/>
            <a:ext cx="4419600" cy="2554545"/>
          </a:xfrm>
          <a:prstGeom prst="rect">
            <a:avLst/>
          </a:prstGeom>
          <a:solidFill>
            <a:schemeClr val="bg1">
              <a:lumMod val="95000"/>
            </a:schemeClr>
          </a:solidFill>
          <a:ln>
            <a:solidFill>
              <a:schemeClr val="bg1">
                <a:lumMod val="85000"/>
              </a:schemeClr>
            </a:solidFill>
          </a:ln>
        </p:spPr>
        <p:txBody>
          <a:bodyPr wrap="square">
            <a:spAutoFit/>
          </a:bodyPr>
          <a:lstStyle/>
          <a:p>
            <a:r>
              <a:rPr lang="en-US" sz="2000" dirty="0">
                <a:solidFill>
                  <a:srgbClr val="003367"/>
                </a:solidFill>
              </a:rPr>
              <a:t>We can learn about keys from a </a:t>
            </a:r>
            <a:r>
              <a:rPr lang="en-US" sz="2000" b="1" dirty="0">
                <a:solidFill>
                  <a:schemeClr val="accent2"/>
                </a:solidFill>
              </a:rPr>
              <a:t>chain</a:t>
            </a:r>
            <a:r>
              <a:rPr lang="en-US" sz="2000" dirty="0">
                <a:solidFill>
                  <a:schemeClr val="accent2"/>
                </a:solidFill>
              </a:rPr>
              <a:t> </a:t>
            </a:r>
            <a:r>
              <a:rPr lang="en-US" sz="2000" dirty="0">
                <a:solidFill>
                  <a:srgbClr val="003367"/>
                </a:solidFill>
              </a:rPr>
              <a:t>of endorsements rooted in some </a:t>
            </a:r>
            <a:r>
              <a:rPr lang="en-US" sz="2000" b="1" dirty="0">
                <a:solidFill>
                  <a:schemeClr val="accent2"/>
                </a:solidFill>
              </a:rPr>
              <a:t>trust anchor</a:t>
            </a:r>
            <a:r>
              <a:rPr lang="en-US" sz="2000" dirty="0">
                <a:solidFill>
                  <a:srgbClr val="003367"/>
                </a:solidFill>
              </a:rPr>
              <a:t>, whose key we “just know”.</a:t>
            </a:r>
          </a:p>
          <a:p>
            <a:endParaRPr lang="en-US" sz="2000" dirty="0">
              <a:solidFill>
                <a:srgbClr val="003367"/>
              </a:solidFill>
            </a:endParaRPr>
          </a:p>
          <a:p>
            <a:r>
              <a:rPr lang="en-US" sz="2000" b="1" dirty="0">
                <a:solidFill>
                  <a:srgbClr val="003367"/>
                </a:solidFill>
              </a:rPr>
              <a:t>Example</a:t>
            </a:r>
            <a:r>
              <a:rPr lang="en-US" sz="2000" dirty="0">
                <a:solidFill>
                  <a:srgbClr val="003367"/>
                </a:solidFill>
              </a:rPr>
              <a:t>: root </a:t>
            </a:r>
            <a:r>
              <a:rPr lang="en-US" sz="2000" b="1" dirty="0">
                <a:solidFill>
                  <a:srgbClr val="651222"/>
                </a:solidFill>
              </a:rPr>
              <a:t>certifying authorities</a:t>
            </a:r>
            <a:r>
              <a:rPr lang="en-US" sz="2000" dirty="0">
                <a:solidFill>
                  <a:srgbClr val="003367"/>
                </a:solidFill>
              </a:rPr>
              <a:t> (CAs) whose keys are baked into your Web browser.</a:t>
            </a:r>
          </a:p>
        </p:txBody>
      </p:sp>
    </p:spTree>
    <p:extLst>
      <p:ext uri="{BB962C8B-B14F-4D97-AF65-F5344CB8AC3E}">
        <p14:creationId xmlns:p14="http://schemas.microsoft.com/office/powerpoint/2010/main" val="3608120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dirty="0">
                <a:latin typeface="Arial" charset="0"/>
                <a:ea typeface="ＭＳ Ｐゴシック" charset="0"/>
              </a:rPr>
              <a:t>Mallory-in-the-Middle attack</a:t>
            </a:r>
          </a:p>
        </p:txBody>
      </p:sp>
      <p:pic>
        <p:nvPicPr>
          <p:cNvPr id="96258" name="Picture 4" descr="web_serv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3103562"/>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59" name="Picture 5" descr="lapto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762" y="3027362"/>
            <a:ext cx="1951038"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Freeform 4"/>
          <p:cNvSpPr/>
          <p:nvPr/>
        </p:nvSpPr>
        <p:spPr bwMode="auto">
          <a:xfrm>
            <a:off x="1997075" y="3073400"/>
            <a:ext cx="2498725" cy="471487"/>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a:latin typeface="+mn-lt"/>
              <a:ea typeface="+mn-ea"/>
              <a:cs typeface="+mn-cs"/>
            </a:endParaRPr>
          </a:p>
        </p:txBody>
      </p:sp>
      <p:sp>
        <p:nvSpPr>
          <p:cNvPr id="96261" name="TextBox 5"/>
          <p:cNvSpPr txBox="1">
            <a:spLocks noChangeArrowheads="1"/>
          </p:cNvSpPr>
          <p:nvPr/>
        </p:nvSpPr>
        <p:spPr bwMode="auto">
          <a:xfrm>
            <a:off x="1828800" y="2493962"/>
            <a:ext cx="50292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ja-JP" altLang="en-US" sz="2000" b="1" dirty="0">
                <a:solidFill>
                  <a:srgbClr val="003367"/>
                </a:solidFill>
                <a:latin typeface="Courier New" charset="0"/>
                <a:cs typeface="Courier New" charset="0"/>
              </a:rPr>
              <a:t>“</a:t>
            </a:r>
            <a:r>
              <a:rPr lang="en-US" altLang="ja-JP" sz="2000" b="1" dirty="0">
                <a:solidFill>
                  <a:srgbClr val="003367"/>
                </a:solidFill>
                <a:latin typeface="Courier New" charset="0"/>
                <a:cs typeface="Courier New" charset="0"/>
              </a:rPr>
              <a:t>GET </a:t>
            </a:r>
            <a:r>
              <a:rPr lang="en-US" altLang="ja-JP" sz="2000" b="1" dirty="0" err="1">
                <a:solidFill>
                  <a:srgbClr val="003367"/>
                </a:solidFill>
                <a:latin typeface="Courier New" charset="0"/>
                <a:cs typeface="Courier New" charset="0"/>
              </a:rPr>
              <a:t>fish.gif</a:t>
            </a:r>
            <a:r>
              <a:rPr lang="en-US" altLang="ja-JP" sz="2000" b="1" dirty="0">
                <a:solidFill>
                  <a:srgbClr val="003367"/>
                </a:solidFill>
                <a:latin typeface="Courier New" charset="0"/>
                <a:cs typeface="Courier New" charset="0"/>
              </a:rPr>
              <a:t>…</a:t>
            </a:r>
            <a:r>
              <a:rPr lang="ja-JP" altLang="en-US" sz="2000" b="1" dirty="0">
                <a:solidFill>
                  <a:srgbClr val="003367"/>
                </a:solidFill>
                <a:latin typeface="Courier New" charset="0"/>
                <a:cs typeface="Courier New" charset="0"/>
              </a:rPr>
              <a:t>”</a:t>
            </a:r>
            <a:endParaRPr lang="en-US" sz="2800" b="1" dirty="0">
              <a:solidFill>
                <a:srgbClr val="003367"/>
              </a:solidFill>
              <a:latin typeface="Courier New" charset="0"/>
              <a:cs typeface="Courier New" charset="0"/>
            </a:endParaRPr>
          </a:p>
        </p:txBody>
      </p:sp>
      <p:sp>
        <p:nvSpPr>
          <p:cNvPr id="7" name="Freeform 6"/>
          <p:cNvSpPr/>
          <p:nvPr/>
        </p:nvSpPr>
        <p:spPr bwMode="auto">
          <a:xfrm flipH="1" flipV="1">
            <a:off x="1981200" y="4017961"/>
            <a:ext cx="2498725" cy="473075"/>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a:latin typeface="+mn-lt"/>
              <a:ea typeface="+mn-ea"/>
              <a:cs typeface="+mn-cs"/>
            </a:endParaRPr>
          </a:p>
        </p:txBody>
      </p:sp>
      <p:pic>
        <p:nvPicPr>
          <p:cNvPr id="96263" name="Picture 7" descr="kanoti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713162"/>
            <a:ext cx="9144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64" name="Picture 10" descr="firefox.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3562" y="2951162"/>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 Box 93"/>
          <p:cNvSpPr txBox="1">
            <a:spLocks noChangeArrowheads="1"/>
          </p:cNvSpPr>
          <p:nvPr/>
        </p:nvSpPr>
        <p:spPr bwMode="auto">
          <a:xfrm>
            <a:off x="1905000" y="2189162"/>
            <a:ext cx="1295400"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request</a:t>
            </a:r>
          </a:p>
        </p:txBody>
      </p:sp>
      <p:sp>
        <p:nvSpPr>
          <p:cNvPr id="13" name="Text Box 93"/>
          <p:cNvSpPr txBox="1">
            <a:spLocks noChangeArrowheads="1"/>
          </p:cNvSpPr>
          <p:nvPr/>
        </p:nvSpPr>
        <p:spPr bwMode="auto">
          <a:xfrm>
            <a:off x="2743200" y="3463925"/>
            <a:ext cx="1295400" cy="40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reply</a:t>
            </a:r>
          </a:p>
        </p:txBody>
      </p:sp>
      <p:sp>
        <p:nvSpPr>
          <p:cNvPr id="14" name="Text Box 93"/>
          <p:cNvSpPr txBox="1">
            <a:spLocks noChangeArrowheads="1"/>
          </p:cNvSpPr>
          <p:nvPr/>
        </p:nvSpPr>
        <p:spPr bwMode="auto">
          <a:xfrm>
            <a:off x="228600" y="4398962"/>
            <a:ext cx="2667000"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client (initiator)</a:t>
            </a:r>
          </a:p>
        </p:txBody>
      </p:sp>
      <p:sp>
        <p:nvSpPr>
          <p:cNvPr id="15" name="Text Box 93"/>
          <p:cNvSpPr txBox="1">
            <a:spLocks noChangeArrowheads="1"/>
          </p:cNvSpPr>
          <p:nvPr/>
        </p:nvSpPr>
        <p:spPr bwMode="auto">
          <a:xfrm>
            <a:off x="7772400" y="4343400"/>
            <a:ext cx="2667000"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server</a:t>
            </a:r>
          </a:p>
        </p:txBody>
      </p:sp>
      <p:pic>
        <p:nvPicPr>
          <p:cNvPr id="16" name="Picture 33" descr="E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3255962"/>
            <a:ext cx="10826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Freeform 16"/>
          <p:cNvSpPr/>
          <p:nvPr/>
        </p:nvSpPr>
        <p:spPr bwMode="auto">
          <a:xfrm>
            <a:off x="5349875" y="3103562"/>
            <a:ext cx="2498725" cy="471487"/>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a:latin typeface="+mn-lt"/>
              <a:ea typeface="+mn-ea"/>
              <a:cs typeface="+mn-cs"/>
            </a:endParaRPr>
          </a:p>
        </p:txBody>
      </p:sp>
      <p:sp>
        <p:nvSpPr>
          <p:cNvPr id="18" name="Freeform 17"/>
          <p:cNvSpPr/>
          <p:nvPr/>
        </p:nvSpPr>
        <p:spPr bwMode="auto">
          <a:xfrm flipH="1" flipV="1">
            <a:off x="5334000" y="4048123"/>
            <a:ext cx="2498725" cy="473075"/>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a:latin typeface="+mn-lt"/>
              <a:ea typeface="+mn-ea"/>
              <a:cs typeface="+mn-cs"/>
            </a:endParaRPr>
          </a:p>
        </p:txBody>
      </p:sp>
      <p:pic>
        <p:nvPicPr>
          <p:cNvPr id="19" name="Picture 7" descr="kanoti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743324"/>
            <a:ext cx="9144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5"/>
          <p:cNvSpPr txBox="1">
            <a:spLocks noChangeArrowheads="1"/>
          </p:cNvSpPr>
          <p:nvPr/>
        </p:nvSpPr>
        <p:spPr bwMode="auto">
          <a:xfrm>
            <a:off x="5638800" y="2495550"/>
            <a:ext cx="50292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ja-JP" altLang="en-US" sz="2000" b="1" dirty="0">
                <a:solidFill>
                  <a:srgbClr val="003367"/>
                </a:solidFill>
                <a:latin typeface="Courier New" charset="0"/>
                <a:cs typeface="Courier New" charset="0"/>
              </a:rPr>
              <a:t>“</a:t>
            </a:r>
            <a:r>
              <a:rPr lang="en-US" altLang="ja-JP" sz="2000" b="1" dirty="0">
                <a:solidFill>
                  <a:srgbClr val="003367"/>
                </a:solidFill>
                <a:latin typeface="Courier New" charset="0"/>
                <a:cs typeface="Courier New" charset="0"/>
              </a:rPr>
              <a:t>GET </a:t>
            </a:r>
            <a:r>
              <a:rPr lang="en-US" altLang="ja-JP" sz="2000" b="1" dirty="0" err="1">
                <a:solidFill>
                  <a:srgbClr val="003367"/>
                </a:solidFill>
                <a:latin typeface="Courier New" charset="0"/>
                <a:cs typeface="Courier New" charset="0"/>
              </a:rPr>
              <a:t>fish.gif</a:t>
            </a:r>
            <a:r>
              <a:rPr lang="en-US" altLang="ja-JP" sz="2000" b="1" dirty="0">
                <a:solidFill>
                  <a:srgbClr val="003367"/>
                </a:solidFill>
                <a:latin typeface="Courier New" charset="0"/>
                <a:cs typeface="Courier New" charset="0"/>
              </a:rPr>
              <a:t> …</a:t>
            </a:r>
            <a:r>
              <a:rPr lang="ja-JP" altLang="en-US" sz="2000" b="1" dirty="0">
                <a:solidFill>
                  <a:srgbClr val="003367"/>
                </a:solidFill>
                <a:latin typeface="Courier New" charset="0"/>
                <a:cs typeface="Courier New" charset="0"/>
              </a:rPr>
              <a:t>”</a:t>
            </a:r>
            <a:endParaRPr lang="en-US" sz="2800" b="1" dirty="0">
              <a:solidFill>
                <a:srgbClr val="003367"/>
              </a:solidFill>
              <a:latin typeface="Courier New" charset="0"/>
              <a:cs typeface="Courier New" charset="0"/>
            </a:endParaRPr>
          </a:p>
        </p:txBody>
      </p:sp>
      <p:sp>
        <p:nvSpPr>
          <p:cNvPr id="21" name="Text Box 93"/>
          <p:cNvSpPr txBox="1">
            <a:spLocks noChangeArrowheads="1"/>
          </p:cNvSpPr>
          <p:nvPr/>
        </p:nvSpPr>
        <p:spPr bwMode="auto">
          <a:xfrm>
            <a:off x="5638800" y="2189162"/>
            <a:ext cx="1295400"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request</a:t>
            </a:r>
          </a:p>
        </p:txBody>
      </p:sp>
      <p:sp>
        <p:nvSpPr>
          <p:cNvPr id="22" name="Text Box 93"/>
          <p:cNvSpPr txBox="1">
            <a:spLocks noChangeArrowheads="1"/>
          </p:cNvSpPr>
          <p:nvPr/>
        </p:nvSpPr>
        <p:spPr bwMode="auto">
          <a:xfrm>
            <a:off x="5943600" y="3463925"/>
            <a:ext cx="1295400" cy="40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reply</a:t>
            </a:r>
          </a:p>
        </p:txBody>
      </p:sp>
      <p:sp>
        <p:nvSpPr>
          <p:cNvPr id="23" name="Rectangle 10"/>
          <p:cNvSpPr>
            <a:spLocks noChangeArrowheads="1"/>
          </p:cNvSpPr>
          <p:nvPr/>
        </p:nvSpPr>
        <p:spPr bwMode="auto">
          <a:xfrm>
            <a:off x="1219200" y="5029200"/>
            <a:ext cx="70104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000" dirty="0">
                <a:solidFill>
                  <a:srgbClr val="003367"/>
                </a:solidFill>
              </a:rPr>
              <a:t>If an attacker can interpose between two interacting entities, she can read and modify the messages at will without detection by either victim.  How?  By </a:t>
            </a:r>
            <a:r>
              <a:rPr lang="en-US" sz="2000" b="1" dirty="0">
                <a:solidFill>
                  <a:srgbClr val="003367"/>
                </a:solidFill>
              </a:rPr>
              <a:t>phishing</a:t>
            </a:r>
            <a:r>
              <a:rPr lang="en-US" sz="2000" dirty="0">
                <a:solidFill>
                  <a:srgbClr val="003367"/>
                </a:solidFill>
              </a:rPr>
              <a:t> or </a:t>
            </a:r>
            <a:r>
              <a:rPr lang="en-US" sz="2000" b="1" dirty="0">
                <a:solidFill>
                  <a:srgbClr val="003367"/>
                </a:solidFill>
              </a:rPr>
              <a:t>spoofing</a:t>
            </a:r>
            <a:r>
              <a:rPr lang="en-US" sz="2000" dirty="0">
                <a:solidFill>
                  <a:srgbClr val="003367"/>
                </a:solidFill>
              </a:rPr>
              <a:t>.</a:t>
            </a:r>
          </a:p>
          <a:p>
            <a:endParaRPr lang="en-US" sz="2000" b="1" dirty="0">
              <a:solidFill>
                <a:srgbClr val="003367"/>
              </a:solidFill>
            </a:endParaRPr>
          </a:p>
          <a:p>
            <a:r>
              <a:rPr lang="en-US" sz="2000" dirty="0">
                <a:solidFill>
                  <a:srgbClr val="003367"/>
                </a:solidFill>
              </a:rPr>
              <a:t>Classically a </a:t>
            </a:r>
            <a:r>
              <a:rPr lang="en-US" sz="2000" b="1" dirty="0">
                <a:solidFill>
                  <a:srgbClr val="003367"/>
                </a:solidFill>
              </a:rPr>
              <a:t>Man-in-the-Middle</a:t>
            </a:r>
            <a:r>
              <a:rPr lang="en-US" sz="2000" dirty="0">
                <a:solidFill>
                  <a:srgbClr val="003367"/>
                </a:solidFill>
              </a:rPr>
              <a:t> attack.</a:t>
            </a:r>
          </a:p>
        </p:txBody>
      </p:sp>
    </p:spTree>
    <p:extLst>
      <p:ext uri="{BB962C8B-B14F-4D97-AF65-F5344CB8AC3E}">
        <p14:creationId xmlns:p14="http://schemas.microsoft.com/office/powerpoint/2010/main" val="3419827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 y="-1460500"/>
            <a:ext cx="9169400" cy="977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7932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7662863" cy="982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55830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8766175" cy="448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0566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Spelling it out: HTTPS/SSL/TLS</a:t>
            </a:r>
          </a:p>
        </p:txBody>
      </p:sp>
      <p:sp>
        <p:nvSpPr>
          <p:cNvPr id="3" name="Rectangle 2"/>
          <p:cNvSpPr/>
          <p:nvPr/>
        </p:nvSpPr>
        <p:spPr>
          <a:xfrm>
            <a:off x="228600" y="1495484"/>
            <a:ext cx="8686800" cy="5262979"/>
          </a:xfrm>
          <a:prstGeom prst="rect">
            <a:avLst/>
          </a:prstGeom>
        </p:spPr>
        <p:txBody>
          <a:bodyPr wrap="square">
            <a:spAutoFit/>
          </a:bodyPr>
          <a:lstStyle/>
          <a:p>
            <a:pPr marL="342900" indent="-342900">
              <a:buAutoNum type="arabicParenBoth"/>
            </a:pPr>
            <a:r>
              <a:rPr lang="en-US" sz="1600" dirty="0">
                <a:solidFill>
                  <a:srgbClr val="003367"/>
                </a:solidFill>
              </a:rPr>
              <a:t>When the server passes its public key K to the client, it also passes a certificate issued by a CA. The certificate endorses the key K and binds K to a DNS name (e.g., </a:t>
            </a:r>
            <a:r>
              <a:rPr lang="en-US" sz="1600" dirty="0" err="1">
                <a:solidFill>
                  <a:srgbClr val="003367"/>
                </a:solidFill>
              </a:rPr>
              <a:t>amazon.com</a:t>
            </a:r>
            <a:r>
              <a:rPr lang="en-US" sz="1600" dirty="0">
                <a:solidFill>
                  <a:srgbClr val="003367"/>
                </a:solidFill>
              </a:rPr>
              <a:t>).  The server’s DNS name is listed as the “distinguished name” in its identity certificate.</a:t>
            </a:r>
          </a:p>
          <a:p>
            <a:pPr marL="342900" indent="-342900">
              <a:buAutoNum type="arabicParenBoth"/>
            </a:pPr>
            <a:endParaRPr lang="en-US" sz="1600" dirty="0">
              <a:solidFill>
                <a:srgbClr val="003367"/>
              </a:solidFill>
            </a:endParaRPr>
          </a:p>
          <a:p>
            <a:pPr marL="342900" indent="-342900">
              <a:buAutoNum type="arabicParenBoth"/>
            </a:pPr>
            <a:r>
              <a:rPr lang="en-US" sz="1600" dirty="0">
                <a:solidFill>
                  <a:srgbClr val="003367"/>
                </a:solidFill>
              </a:rPr>
              <a:t>The client’s browser validates the server’s certificate and checks to verify that the DNS name matches  the DNS name in the https URL that the client is fetching. I.e., the certificate "proves" that the server is the "right" server for the requested URL.</a:t>
            </a:r>
          </a:p>
          <a:p>
            <a:pPr marL="342900" indent="-342900">
              <a:buAutoNum type="arabicParenBoth"/>
            </a:pPr>
            <a:endParaRPr lang="en-US" sz="1600" dirty="0">
              <a:solidFill>
                <a:srgbClr val="003367"/>
              </a:solidFill>
            </a:endParaRPr>
          </a:p>
          <a:p>
            <a:pPr marL="342900" indent="-342900">
              <a:buAutoNum type="arabicParenBoth"/>
            </a:pPr>
            <a:r>
              <a:rPr lang="en-US" sz="1600" dirty="0">
                <a:solidFill>
                  <a:srgbClr val="003367"/>
                </a:solidFill>
              </a:rPr>
              <a:t>The client can validate the server's certificate </a:t>
            </a:r>
            <a:r>
              <a:rPr lang="en-US" sz="1600" dirty="0" err="1">
                <a:solidFill>
                  <a:srgbClr val="003367"/>
                </a:solidFill>
              </a:rPr>
              <a:t>iff</a:t>
            </a:r>
            <a:r>
              <a:rPr lang="en-US" sz="1600" dirty="0">
                <a:solidFill>
                  <a:srgbClr val="003367"/>
                </a:solidFill>
              </a:rPr>
              <a:t> the client (browser) trusts the issuing CA. How does the client know if it trusts the issuing CA? Answer: the browser has a "baked in" list of trusted CAs and their public keys.  The set of CAs and signing protocols and certificate standards (x.509 identity certificates) is called Public Key Infrastructure or PKI.</a:t>
            </a:r>
          </a:p>
          <a:p>
            <a:pPr marL="342900" indent="-342900">
              <a:buAutoNum type="arabicParenBoth"/>
            </a:pPr>
            <a:endParaRPr lang="en-US" sz="1600" dirty="0">
              <a:solidFill>
                <a:srgbClr val="003367"/>
              </a:solidFill>
            </a:endParaRPr>
          </a:p>
          <a:p>
            <a:pPr marL="342900" indent="-342900">
              <a:buAutoNum type="arabicParenBoth"/>
            </a:pPr>
            <a:r>
              <a:rPr lang="en-US" sz="1600" dirty="0">
                <a:solidFill>
                  <a:srgbClr val="003367"/>
                </a:solidFill>
              </a:rPr>
              <a:t>The client generates a session key and encrypts it with the server’s public key K, which it obtains from the cert.  The session key is a secret shared by the client and server: the server can decrypt it (since it has the corresponding private key), but nobody else can.</a:t>
            </a:r>
          </a:p>
          <a:p>
            <a:pPr marL="342900" indent="-342900">
              <a:buAutoNum type="arabicParenBoth"/>
            </a:pPr>
            <a:endParaRPr lang="en-US" sz="1600" dirty="0">
              <a:solidFill>
                <a:srgbClr val="003367"/>
              </a:solidFill>
            </a:endParaRPr>
          </a:p>
          <a:p>
            <a:pPr marL="342900" indent="-342900">
              <a:buAutoNum type="arabicParenBoth"/>
            </a:pPr>
            <a:r>
              <a:rPr lang="en-US" sz="1600" dirty="0">
                <a:solidFill>
                  <a:srgbClr val="003367"/>
                </a:solidFill>
              </a:rPr>
              <a:t>Now the client and server have a shared secret session key: they can communicate using symmetric crypto, which is fast and cheap.  [Note: modern TLS uses a more sophisticated key exchange for “forward secrecy”.]</a:t>
            </a:r>
          </a:p>
          <a:p>
            <a:endParaRPr lang="en-US" sz="1600" dirty="0">
              <a:solidFill>
                <a:srgbClr val="003367"/>
              </a:solidFill>
            </a:endParaRPr>
          </a:p>
        </p:txBody>
      </p:sp>
    </p:spTree>
    <p:extLst>
      <p:ext uri="{BB962C8B-B14F-4D97-AF65-F5344CB8AC3E}">
        <p14:creationId xmlns:p14="http://schemas.microsoft.com/office/powerpoint/2010/main" val="3402323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7" name="Picture 3" descr="file_lock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757" y="1935296"/>
            <a:ext cx="737212" cy="737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3058" name="Picture 4" descr="docu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639" y="1600200"/>
            <a:ext cx="737212" cy="737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8" name="Straight Arrow Connector 5"/>
          <p:cNvCxnSpPr>
            <a:cxnSpLocks noChangeShapeType="1"/>
            <a:endCxn id="161" idx="1"/>
          </p:cNvCxnSpPr>
          <p:nvPr/>
        </p:nvCxnSpPr>
        <p:spPr bwMode="auto">
          <a:xfrm>
            <a:off x="1136851" y="1968806"/>
            <a:ext cx="871251" cy="368606"/>
          </a:xfrm>
          <a:prstGeom prst="straightConnector1">
            <a:avLst/>
          </a:prstGeom>
          <a:noFill/>
          <a:ln w="57150">
            <a:solidFill>
              <a:schemeClr val="accent6">
                <a:lumMod val="75000"/>
              </a:schemeClr>
            </a:solidFill>
            <a:round/>
            <a:headEnd/>
            <a:tailEnd type="triangle" w="med" len="med"/>
          </a:ln>
        </p:spPr>
      </p:cxnSp>
      <p:cxnSp>
        <p:nvCxnSpPr>
          <p:cNvPr id="149" name="Straight Arrow Connector 6"/>
          <p:cNvCxnSpPr>
            <a:cxnSpLocks noChangeShapeType="1"/>
            <a:stCxn id="161" idx="3"/>
          </p:cNvCxnSpPr>
          <p:nvPr/>
        </p:nvCxnSpPr>
        <p:spPr bwMode="auto">
          <a:xfrm>
            <a:off x="3616564" y="2337412"/>
            <a:ext cx="603173" cy="1397"/>
          </a:xfrm>
          <a:prstGeom prst="straightConnector1">
            <a:avLst/>
          </a:prstGeom>
          <a:noFill/>
          <a:ln w="57150">
            <a:solidFill>
              <a:schemeClr val="accent6">
                <a:lumMod val="75000"/>
              </a:schemeClr>
            </a:solidFill>
            <a:round/>
            <a:headEnd/>
            <a:tailEnd type="triangle" w="med" len="med"/>
          </a:ln>
        </p:spPr>
      </p:cxnSp>
      <p:cxnSp>
        <p:nvCxnSpPr>
          <p:cNvPr id="150" name="Straight Arrow Connector 7"/>
          <p:cNvCxnSpPr>
            <a:cxnSpLocks noChangeShapeType="1"/>
            <a:endCxn id="161" idx="1"/>
          </p:cNvCxnSpPr>
          <p:nvPr/>
        </p:nvCxnSpPr>
        <p:spPr bwMode="auto">
          <a:xfrm flipV="1">
            <a:off x="1136851" y="2337412"/>
            <a:ext cx="871251" cy="368606"/>
          </a:xfrm>
          <a:prstGeom prst="straightConnector1">
            <a:avLst/>
          </a:prstGeom>
          <a:noFill/>
          <a:ln w="57150">
            <a:solidFill>
              <a:schemeClr val="accent6">
                <a:lumMod val="75000"/>
              </a:schemeClr>
            </a:solidFill>
            <a:round/>
            <a:headEnd/>
            <a:tailEnd type="triangle" w="med" len="med"/>
          </a:ln>
        </p:spPr>
      </p:cxnSp>
      <p:grpSp>
        <p:nvGrpSpPr>
          <p:cNvPr id="173062" name="Group 42"/>
          <p:cNvGrpSpPr>
            <a:grpSpLocks/>
          </p:cNvGrpSpPr>
          <p:nvPr/>
        </p:nvGrpSpPr>
        <p:grpSpPr bwMode="auto">
          <a:xfrm>
            <a:off x="399639" y="2337412"/>
            <a:ext cx="737212" cy="737212"/>
            <a:chOff x="1600200" y="3124200"/>
            <a:chExt cx="838200" cy="838200"/>
          </a:xfrm>
        </p:grpSpPr>
        <p:pic>
          <p:nvPicPr>
            <p:cNvPr id="173077" name="Picture 10" descr="encrypte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124200"/>
              <a:ext cx="8382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78" name="TextBox 11"/>
            <p:cNvSpPr txBox="1">
              <a:spLocks noChangeArrowheads="1"/>
            </p:cNvSpPr>
            <p:nvPr/>
          </p:nvSpPr>
          <p:spPr bwMode="auto">
            <a:xfrm>
              <a:off x="1981200" y="3149025"/>
              <a:ext cx="385042"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195F9E"/>
                  </a:solidFill>
                  <a:effectLst/>
                  <a:uLnTx/>
                  <a:uFillTx/>
                  <a:latin typeface="Calibri" charset="0"/>
                  <a:ea typeface="ＭＳ Ｐゴシック" charset="0"/>
                </a:rPr>
                <a:t>E</a:t>
              </a:r>
            </a:p>
          </p:txBody>
        </p:sp>
      </p:grpSp>
      <p:cxnSp>
        <p:nvCxnSpPr>
          <p:cNvPr id="158" name="Straight Arrow Connector 19"/>
          <p:cNvCxnSpPr>
            <a:cxnSpLocks noChangeShapeType="1"/>
            <a:endCxn id="162" idx="3"/>
          </p:cNvCxnSpPr>
          <p:nvPr/>
        </p:nvCxnSpPr>
        <p:spPr bwMode="auto">
          <a:xfrm rot="10800000">
            <a:off x="4269036" y="3342701"/>
            <a:ext cx="737212" cy="1397"/>
          </a:xfrm>
          <a:prstGeom prst="straightConnector1">
            <a:avLst/>
          </a:prstGeom>
          <a:noFill/>
          <a:ln w="57150">
            <a:solidFill>
              <a:schemeClr val="accent6">
                <a:lumMod val="75000"/>
              </a:schemeClr>
            </a:solidFill>
            <a:round/>
            <a:headEnd/>
            <a:tailEnd type="triangle" w="med" len="med"/>
          </a:ln>
        </p:spPr>
      </p:cxnSp>
      <p:cxnSp>
        <p:nvCxnSpPr>
          <p:cNvPr id="159" name="Straight Arrow Connector 22"/>
          <p:cNvCxnSpPr>
            <a:cxnSpLocks noChangeShapeType="1"/>
            <a:endCxn id="162" idx="1"/>
          </p:cNvCxnSpPr>
          <p:nvPr/>
        </p:nvCxnSpPr>
        <p:spPr bwMode="auto">
          <a:xfrm>
            <a:off x="2057400" y="3342701"/>
            <a:ext cx="603173" cy="1397"/>
          </a:xfrm>
          <a:prstGeom prst="straightConnector1">
            <a:avLst/>
          </a:prstGeom>
          <a:noFill/>
          <a:ln w="57150">
            <a:solidFill>
              <a:schemeClr val="accent6">
                <a:lumMod val="75000"/>
              </a:schemeClr>
            </a:solidFill>
            <a:round/>
            <a:headEnd type="triangle" w="med" len="med"/>
            <a:tailEnd/>
          </a:ln>
        </p:spPr>
      </p:cxnSp>
      <p:pic>
        <p:nvPicPr>
          <p:cNvPr id="173066" name="Picture 24" descr="docu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7909" y="3007605"/>
            <a:ext cx="737212" cy="737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1" name="Rounded Rectangle 160"/>
          <p:cNvSpPr>
            <a:spLocks noChangeArrowheads="1"/>
          </p:cNvSpPr>
          <p:nvPr/>
        </p:nvSpPr>
        <p:spPr bwMode="auto">
          <a:xfrm>
            <a:off x="2008102" y="2069335"/>
            <a:ext cx="1608463" cy="536154"/>
          </a:xfrm>
          <a:prstGeom prst="roundRect">
            <a:avLst>
              <a:gd name="adj" fmla="val 16667"/>
            </a:avLst>
          </a:prstGeom>
          <a:solidFill>
            <a:srgbClr val="A3A3E0"/>
          </a:solidFill>
          <a:ln w="57150">
            <a:solidFill>
              <a:srgbClr val="7575D1"/>
            </a:solidFill>
            <a:round/>
            <a:headEnd type="triangle" w="med" len="med"/>
            <a:tailEnd type="triangle" w="med" len="med"/>
          </a:ln>
          <a:effectLst>
            <a:outerShdw blurRad="63500" dist="38100" dir="2700000" algn="tl" rotWithShape="0">
              <a:srgbClr val="000000">
                <a:alpha val="39999"/>
              </a:srgbClr>
            </a:outerShdw>
          </a:effectLst>
        </p:spPr>
        <p:txBody>
          <a:bodyPr wrap="none"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charset="0"/>
                <a:ea typeface="ＭＳ Ｐゴシック" charset="-128"/>
                <a:cs typeface="ＭＳ Ｐゴシック" charset="-128"/>
              </a:rPr>
              <a:t>crypt</a:t>
            </a:r>
          </a:p>
        </p:txBody>
      </p:sp>
      <p:sp>
        <p:nvSpPr>
          <p:cNvPr id="162" name="Rounded Rectangle 161"/>
          <p:cNvSpPr>
            <a:spLocks noChangeArrowheads="1"/>
          </p:cNvSpPr>
          <p:nvPr/>
        </p:nvSpPr>
        <p:spPr bwMode="auto">
          <a:xfrm>
            <a:off x="2660574" y="3074624"/>
            <a:ext cx="1608463" cy="536154"/>
          </a:xfrm>
          <a:prstGeom prst="roundRect">
            <a:avLst>
              <a:gd name="adj" fmla="val 16667"/>
            </a:avLst>
          </a:prstGeom>
          <a:solidFill>
            <a:srgbClr val="A3A3E0"/>
          </a:solidFill>
          <a:ln w="57150">
            <a:solidFill>
              <a:srgbClr val="7575D1"/>
            </a:solidFill>
            <a:round/>
            <a:headEnd type="triangle" w="med" len="med"/>
            <a:tailEnd type="triangle" w="med" len="med"/>
          </a:ln>
          <a:effectLst>
            <a:outerShdw blurRad="63500" dist="38100" dir="2700000" algn="tl" rotWithShape="0">
              <a:srgbClr val="000000">
                <a:alpha val="39999"/>
              </a:srgbClr>
            </a:outerShdw>
          </a:effectLst>
        </p:spPr>
        <p:txBody>
          <a:bodyPr wrap="none"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charset="0"/>
                <a:ea typeface="ＭＳ Ｐゴシック" charset="-128"/>
                <a:cs typeface="ＭＳ Ｐゴシック" charset="-128"/>
              </a:rPr>
              <a:t>crypt</a:t>
            </a:r>
          </a:p>
        </p:txBody>
      </p:sp>
      <p:sp>
        <p:nvSpPr>
          <p:cNvPr id="173069" name="Rounded Rectangle 179"/>
          <p:cNvSpPr>
            <a:spLocks noChangeArrowheads="1"/>
          </p:cNvSpPr>
          <p:nvPr/>
        </p:nvSpPr>
        <p:spPr bwMode="auto">
          <a:xfrm>
            <a:off x="4018680" y="1667219"/>
            <a:ext cx="1273366" cy="1206347"/>
          </a:xfrm>
          <a:prstGeom prst="roundRect">
            <a:avLst>
              <a:gd name="adj" fmla="val 16667"/>
            </a:avLst>
          </a:prstGeom>
          <a:noFill/>
          <a:ln w="57150">
            <a:solidFill>
              <a:srgbClr val="99CC00"/>
            </a:solidFill>
            <a:prstDash val="sysDash"/>
            <a:round/>
            <a:headEnd type="triangl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charset="0"/>
              <a:ea typeface="ＭＳ Ｐゴシック" charset="0"/>
            </a:endParaRPr>
          </a:p>
        </p:txBody>
      </p:sp>
      <p:cxnSp>
        <p:nvCxnSpPr>
          <p:cNvPr id="173070" name="Straight Arrow Connector 13"/>
          <p:cNvCxnSpPr>
            <a:cxnSpLocks noChangeShapeType="1"/>
            <a:endCxn id="162" idx="3"/>
          </p:cNvCxnSpPr>
          <p:nvPr/>
        </p:nvCxnSpPr>
        <p:spPr bwMode="auto">
          <a:xfrm rot="5400000">
            <a:off x="4084733" y="2856812"/>
            <a:ext cx="670193" cy="301587"/>
          </a:xfrm>
          <a:prstGeom prst="straightConnector1">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73071" name="Title 37"/>
          <p:cNvSpPr>
            <a:spLocks noGrp="1"/>
          </p:cNvSpPr>
          <p:nvPr>
            <p:ph type="title"/>
          </p:nvPr>
        </p:nvSpPr>
        <p:spPr/>
        <p:txBody>
          <a:bodyPr/>
          <a:lstStyle/>
          <a:p>
            <a:r>
              <a:rPr lang="en-US" sz="3600" dirty="0">
                <a:latin typeface="Arial" charset="0"/>
                <a:ea typeface="ＭＳ Ｐゴシック" charset="0"/>
              </a:rPr>
              <a:t>Summary: relevant crypto</a:t>
            </a:r>
          </a:p>
        </p:txBody>
      </p:sp>
      <p:pic>
        <p:nvPicPr>
          <p:cNvPr id="25" name="Picture 5" descr="docu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33890"/>
            <a:ext cx="8382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Rounded Rectangle 25"/>
          <p:cNvSpPr>
            <a:spLocks noChangeArrowheads="1"/>
          </p:cNvSpPr>
          <p:nvPr/>
        </p:nvSpPr>
        <p:spPr bwMode="auto">
          <a:xfrm>
            <a:off x="1676400" y="5086290"/>
            <a:ext cx="1066800" cy="609600"/>
          </a:xfrm>
          <a:prstGeom prst="roundRect">
            <a:avLst>
              <a:gd name="adj" fmla="val 16667"/>
            </a:avLst>
          </a:prstGeom>
          <a:solidFill>
            <a:srgbClr val="A3A3E0"/>
          </a:solidFill>
          <a:ln w="57150">
            <a:solidFill>
              <a:srgbClr val="7575D1"/>
            </a:solidFill>
            <a:round/>
            <a:headEnd type="triangle" w="med" len="med"/>
            <a:tailEnd type="triangle" w="med" len="med"/>
          </a:ln>
          <a:effectLst>
            <a:outerShdw blurRad="63500" dist="38100" dir="2700000" algn="tl" rotWithShape="0">
              <a:srgbClr val="000000">
                <a:alpha val="39999"/>
              </a:srgbClr>
            </a:outerShdw>
          </a:effectLst>
        </p:spPr>
        <p:txBody>
          <a:bodyPr wrap="none"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charset="0"/>
                <a:ea typeface="Arial" charset="0"/>
                <a:cs typeface="Arial" charset="0"/>
              </a:rPr>
              <a:t>SHA256</a:t>
            </a:r>
            <a:endParaRPr kumimoji="0" lang="en-US" sz="2800" b="1" i="0" u="none" strike="noStrike" kern="1200" cap="none" spc="0" normalizeH="0" baseline="0" noProof="0" dirty="0">
              <a:ln>
                <a:noFill/>
              </a:ln>
              <a:solidFill>
                <a:prstClr val="white"/>
              </a:solidFill>
              <a:effectLst/>
              <a:uLnTx/>
              <a:uFillTx/>
              <a:latin typeface="Calibri" charset="0"/>
              <a:ea typeface="Arial" charset="0"/>
              <a:cs typeface="Arial" charset="0"/>
            </a:endParaRPr>
          </a:p>
        </p:txBody>
      </p:sp>
      <p:cxnSp>
        <p:nvCxnSpPr>
          <p:cNvPr id="27" name="Straight Arrow Connector 14"/>
          <p:cNvCxnSpPr>
            <a:cxnSpLocks noChangeShapeType="1"/>
            <a:endCxn id="29" idx="1"/>
          </p:cNvCxnSpPr>
          <p:nvPr/>
        </p:nvCxnSpPr>
        <p:spPr bwMode="auto">
          <a:xfrm>
            <a:off x="1143000" y="5391090"/>
            <a:ext cx="533400" cy="1588"/>
          </a:xfrm>
          <a:prstGeom prst="straightConnector1">
            <a:avLst/>
          </a:prstGeom>
          <a:noFill/>
          <a:ln w="57150">
            <a:solidFill>
              <a:srgbClr val="00264D"/>
            </a:solidFill>
            <a:round/>
            <a:headEnd/>
            <a:tailEnd type="triangle" w="med" len="med"/>
          </a:ln>
          <a:extLst>
            <a:ext uri="{909E8E84-426E-40dd-AFC4-6F175D3DCCD1}">
              <a14:hiddenFill xmlns="" xmlns:a14="http://schemas.microsoft.com/office/drawing/2010/main">
                <a:noFill/>
              </a14:hiddenFill>
            </a:ext>
          </a:extLst>
        </p:spPr>
      </p:cxnSp>
      <p:cxnSp>
        <p:nvCxnSpPr>
          <p:cNvPr id="28" name="Straight Arrow Connector 14"/>
          <p:cNvCxnSpPr>
            <a:cxnSpLocks noChangeShapeType="1"/>
          </p:cNvCxnSpPr>
          <p:nvPr/>
        </p:nvCxnSpPr>
        <p:spPr bwMode="auto">
          <a:xfrm>
            <a:off x="2743200" y="5391090"/>
            <a:ext cx="533400" cy="1588"/>
          </a:xfrm>
          <a:prstGeom prst="straightConnector1">
            <a:avLst/>
          </a:prstGeom>
          <a:noFill/>
          <a:ln w="57150">
            <a:solidFill>
              <a:srgbClr val="00264D"/>
            </a:solidFill>
            <a:round/>
            <a:headEnd/>
            <a:tailEnd type="triangle" w="med" len="med"/>
          </a:ln>
          <a:extLst>
            <a:ext uri="{909E8E84-426E-40dd-AFC4-6F175D3DCCD1}">
              <a14:hiddenFill xmlns="" xmlns:a14="http://schemas.microsoft.com/office/drawing/2010/main">
                <a:noFill/>
              </a14:hiddenFill>
            </a:ext>
          </a:extLst>
        </p:spPr>
      </p:cxnSp>
      <p:pic>
        <p:nvPicPr>
          <p:cNvPr id="29" name="Picture 28" descr="docu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933890"/>
            <a:ext cx="8382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Rounded Rectangle 29"/>
          <p:cNvSpPr>
            <a:spLocks noChangeArrowheads="1"/>
          </p:cNvSpPr>
          <p:nvPr/>
        </p:nvSpPr>
        <p:spPr bwMode="auto">
          <a:xfrm>
            <a:off x="6096000" y="5086290"/>
            <a:ext cx="1066800" cy="609600"/>
          </a:xfrm>
          <a:prstGeom prst="roundRect">
            <a:avLst>
              <a:gd name="adj" fmla="val 16667"/>
            </a:avLst>
          </a:prstGeom>
          <a:solidFill>
            <a:srgbClr val="A3A3E0"/>
          </a:solidFill>
          <a:ln w="57150">
            <a:solidFill>
              <a:srgbClr val="7575D1"/>
            </a:solidFill>
            <a:round/>
            <a:headEnd type="triangle" w="med" len="med"/>
            <a:tailEnd type="triangle" w="med" len="med"/>
          </a:ln>
          <a:effectLst>
            <a:outerShdw blurRad="63500" dist="38100" dir="2700000" algn="tl" rotWithShape="0">
              <a:srgbClr val="000000">
                <a:alpha val="39999"/>
              </a:srgbClr>
            </a:outerShdw>
          </a:effectLst>
        </p:spPr>
        <p:txBody>
          <a:bodyPr wrap="none"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charset="0"/>
                <a:ea typeface="Arial" charset="0"/>
                <a:cs typeface="Arial" charset="0"/>
              </a:rPr>
              <a:t>SHA256</a:t>
            </a:r>
          </a:p>
        </p:txBody>
      </p:sp>
      <p:cxnSp>
        <p:nvCxnSpPr>
          <p:cNvPr id="31" name="Straight Arrow Connector 14"/>
          <p:cNvCxnSpPr>
            <a:cxnSpLocks noChangeShapeType="1"/>
          </p:cNvCxnSpPr>
          <p:nvPr/>
        </p:nvCxnSpPr>
        <p:spPr bwMode="auto">
          <a:xfrm flipH="1">
            <a:off x="5562600" y="5391090"/>
            <a:ext cx="533400" cy="1588"/>
          </a:xfrm>
          <a:prstGeom prst="straightConnector1">
            <a:avLst/>
          </a:prstGeom>
          <a:noFill/>
          <a:ln w="57150">
            <a:solidFill>
              <a:srgbClr val="00264D"/>
            </a:solidFill>
            <a:round/>
            <a:headEnd/>
            <a:tailEnd type="triangle" w="med" len="med"/>
          </a:ln>
          <a:extLst>
            <a:ext uri="{909E8E84-426E-40dd-AFC4-6F175D3DCCD1}">
              <a14:hiddenFill xmlns="" xmlns:a14="http://schemas.microsoft.com/office/drawing/2010/main">
                <a:noFill/>
              </a14:hiddenFill>
            </a:ext>
          </a:extLst>
        </p:spPr>
      </p:cxnSp>
      <p:cxnSp>
        <p:nvCxnSpPr>
          <p:cNvPr id="32" name="Straight Arrow Connector 14"/>
          <p:cNvCxnSpPr>
            <a:cxnSpLocks noChangeShapeType="1"/>
          </p:cNvCxnSpPr>
          <p:nvPr/>
        </p:nvCxnSpPr>
        <p:spPr bwMode="auto">
          <a:xfrm flipH="1">
            <a:off x="7162800" y="5391090"/>
            <a:ext cx="533400" cy="1588"/>
          </a:xfrm>
          <a:prstGeom prst="straightConnector1">
            <a:avLst/>
          </a:prstGeom>
          <a:noFill/>
          <a:ln w="57150">
            <a:solidFill>
              <a:srgbClr val="00264D"/>
            </a:solidFill>
            <a:round/>
            <a:headEnd/>
            <a:tailEnd type="triangle" w="med" len="med"/>
          </a:ln>
          <a:extLst>
            <a:ext uri="{909E8E84-426E-40dd-AFC4-6F175D3DCCD1}">
              <a14:hiddenFill xmlns="" xmlns:a14="http://schemas.microsoft.com/office/drawing/2010/main">
                <a:noFill/>
              </a14:hiddenFill>
            </a:ext>
          </a:extLst>
        </p:spPr>
      </p:cxnSp>
      <p:sp>
        <p:nvSpPr>
          <p:cNvPr id="33" name="TextBox 42"/>
          <p:cNvSpPr txBox="1">
            <a:spLocks noChangeArrowheads="1"/>
          </p:cNvSpPr>
          <p:nvPr/>
        </p:nvSpPr>
        <p:spPr bwMode="auto">
          <a:xfrm>
            <a:off x="5486400" y="4705290"/>
            <a:ext cx="868363"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0" b="0" i="0" u="none" strike="noStrike" kern="1200" cap="none" spc="0" normalizeH="0" baseline="0" noProof="0">
                <a:ln>
                  <a:noFill/>
                </a:ln>
                <a:solidFill>
                  <a:srgbClr val="E8161F"/>
                </a:solidFill>
                <a:effectLst/>
                <a:uLnTx/>
                <a:uFillTx/>
                <a:latin typeface="Arial" charset="0"/>
                <a:ea typeface="ＭＳ Ｐゴシック" charset="0"/>
              </a:rPr>
              <a:t>X</a:t>
            </a:r>
            <a:endParaRPr kumimoji="0" lang="en-US" sz="2400" b="0" i="0" u="none" strike="noStrike" kern="1200" cap="none" spc="0" normalizeH="0" baseline="0" noProof="0">
              <a:ln>
                <a:noFill/>
              </a:ln>
              <a:solidFill>
                <a:srgbClr val="E8161F"/>
              </a:solidFill>
              <a:effectLst/>
              <a:uLnTx/>
              <a:uFillTx/>
              <a:latin typeface="Arial" charset="0"/>
              <a:ea typeface="ＭＳ Ｐゴシック" charset="0"/>
            </a:endParaRPr>
          </a:p>
        </p:txBody>
      </p:sp>
      <p:sp>
        <p:nvSpPr>
          <p:cNvPr id="34" name="TextBox 43"/>
          <p:cNvSpPr txBox="1">
            <a:spLocks noChangeArrowheads="1"/>
          </p:cNvSpPr>
          <p:nvPr/>
        </p:nvSpPr>
        <p:spPr bwMode="auto">
          <a:xfrm>
            <a:off x="7086600" y="4705290"/>
            <a:ext cx="868363"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0" b="0" i="0" u="none" strike="noStrike" kern="1200" cap="none" spc="0" normalizeH="0" baseline="0" noProof="0">
                <a:ln>
                  <a:noFill/>
                </a:ln>
                <a:solidFill>
                  <a:srgbClr val="E8161F"/>
                </a:solidFill>
                <a:effectLst/>
                <a:uLnTx/>
                <a:uFillTx/>
                <a:latin typeface="Arial" charset="0"/>
                <a:ea typeface="ＭＳ Ｐゴシック" charset="0"/>
              </a:rPr>
              <a:t>X</a:t>
            </a:r>
            <a:endParaRPr kumimoji="0" lang="en-US" sz="2400" b="0" i="0" u="none" strike="noStrike" kern="1200" cap="none" spc="0" normalizeH="0" baseline="0" noProof="0">
              <a:ln>
                <a:noFill/>
              </a:ln>
              <a:solidFill>
                <a:srgbClr val="E8161F"/>
              </a:solidFill>
              <a:effectLst/>
              <a:uLnTx/>
              <a:uFillTx/>
              <a:latin typeface="Arial" charset="0"/>
              <a:ea typeface="ＭＳ Ｐゴシック" charset="0"/>
            </a:endParaRPr>
          </a:p>
        </p:txBody>
      </p:sp>
      <p:sp>
        <p:nvSpPr>
          <p:cNvPr id="35" name="TextBox 34"/>
          <p:cNvSpPr txBox="1"/>
          <p:nvPr/>
        </p:nvSpPr>
        <p:spPr>
          <a:xfrm>
            <a:off x="3200400" y="4705290"/>
            <a:ext cx="1004888" cy="1323975"/>
          </a:xfrm>
          <a:prstGeom prst="rect">
            <a:avLst/>
          </a:prstGeom>
          <a:noFill/>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0" b="1" i="1" u="none" strike="noStrike" kern="1200" cap="none" spc="0" normalizeH="0" baseline="0" noProof="0" dirty="0">
                <a:ln>
                  <a:noFill/>
                </a:ln>
                <a:solidFill>
                  <a:srgbClr val="738300">
                    <a:lumMod val="75000"/>
                  </a:srgbClr>
                </a:solidFill>
                <a:effectLst/>
                <a:uLnTx/>
                <a:uFillTx/>
                <a:latin typeface="Arial" charset="0"/>
                <a:ea typeface="ＭＳ Ｐゴシック" charset="-128"/>
                <a:cs typeface="ＭＳ Ｐゴシック" charset="-128"/>
              </a:rPr>
              <a:t>#</a:t>
            </a:r>
          </a:p>
        </p:txBody>
      </p:sp>
      <p:sp>
        <p:nvSpPr>
          <p:cNvPr id="36" name="TextBox 35"/>
          <p:cNvSpPr txBox="1"/>
          <p:nvPr/>
        </p:nvSpPr>
        <p:spPr>
          <a:xfrm>
            <a:off x="7696200" y="4705290"/>
            <a:ext cx="1004888" cy="1323975"/>
          </a:xfrm>
          <a:prstGeom prst="rect">
            <a:avLst/>
          </a:prstGeom>
          <a:noFill/>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0" b="1" i="1" u="none" strike="noStrike" kern="1200" cap="none" spc="0" normalizeH="0" baseline="0" noProof="0" dirty="0">
                <a:ln>
                  <a:noFill/>
                </a:ln>
                <a:solidFill>
                  <a:srgbClr val="738300">
                    <a:lumMod val="75000"/>
                  </a:srgbClr>
                </a:solidFill>
                <a:effectLst/>
                <a:uLnTx/>
                <a:uFillTx/>
                <a:latin typeface="Arial" charset="0"/>
                <a:ea typeface="ＭＳ Ｐゴシック" charset="-128"/>
                <a:cs typeface="ＭＳ Ｐゴシック" charset="-128"/>
              </a:rPr>
              <a:t>#</a:t>
            </a:r>
          </a:p>
        </p:txBody>
      </p:sp>
      <p:sp>
        <p:nvSpPr>
          <p:cNvPr id="37" name="TextBox 5"/>
          <p:cNvSpPr txBox="1">
            <a:spLocks noChangeArrowheads="1"/>
          </p:cNvSpPr>
          <p:nvPr/>
        </p:nvSpPr>
        <p:spPr bwMode="auto">
          <a:xfrm>
            <a:off x="1676400" y="5848290"/>
            <a:ext cx="1600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Hash function</a:t>
            </a:r>
          </a:p>
        </p:txBody>
      </p:sp>
      <p:sp>
        <p:nvSpPr>
          <p:cNvPr id="38" name="TextBox 5"/>
          <p:cNvSpPr txBox="1">
            <a:spLocks noChangeArrowheads="1"/>
          </p:cNvSpPr>
          <p:nvPr/>
        </p:nvSpPr>
        <p:spPr bwMode="auto">
          <a:xfrm>
            <a:off x="4760203" y="5848290"/>
            <a:ext cx="369799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“Computationally infeasible”</a:t>
            </a:r>
          </a:p>
        </p:txBody>
      </p:sp>
      <p:sp>
        <p:nvSpPr>
          <p:cNvPr id="40" name="TextBox 5"/>
          <p:cNvSpPr txBox="1">
            <a:spLocks noChangeArrowheads="1"/>
          </p:cNvSpPr>
          <p:nvPr/>
        </p:nvSpPr>
        <p:spPr bwMode="auto">
          <a:xfrm>
            <a:off x="5486400" y="1600200"/>
            <a:ext cx="3214688" cy="1938992"/>
          </a:xfrm>
          <a:prstGeom prst="rect">
            <a:avLst/>
          </a:pr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Generate a </a:t>
            </a: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keypair.</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Keep one key </a:t>
            </a: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private.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The other key is </a:t>
            </a: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public</a:t>
            </a: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Use either key to </a:t>
            </a: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encrypt.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Use the other to </a:t>
            </a: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decrypt</a:t>
            </a: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a:t>
            </a:r>
            <a:endParaRPr kumimoji="0" lang="en-US" sz="2000" b="0" i="0" u="none" strike="noStrike" kern="1200" cap="none" spc="0" normalizeH="0" baseline="0" noProof="0" dirty="0">
              <a:ln>
                <a:noFill/>
              </a:ln>
              <a:solidFill>
                <a:prstClr val="white"/>
              </a:solidFill>
              <a:effectLst/>
              <a:uLnTx/>
              <a:uFillTx/>
              <a:latin typeface="Arial" charset="0"/>
              <a:ea typeface="ＭＳ Ｐゴシック" charset="0"/>
            </a:endParaRPr>
          </a:p>
        </p:txBody>
      </p:sp>
      <p:sp>
        <p:nvSpPr>
          <p:cNvPr id="41" name="TextBox 5"/>
          <p:cNvSpPr txBox="1">
            <a:spLocks noChangeArrowheads="1"/>
          </p:cNvSpPr>
          <p:nvPr/>
        </p:nvSpPr>
        <p:spPr bwMode="auto">
          <a:xfrm>
            <a:off x="179504" y="5848290"/>
            <a:ext cx="126829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3367"/>
                </a:solidFill>
                <a:effectLst/>
                <a:uLnTx/>
                <a:uFillTx/>
                <a:latin typeface="Arial" charset="0"/>
                <a:ea typeface="ＭＳ Ｐゴシック" charset="0"/>
              </a:rPr>
              <a:t>Message</a:t>
            </a:r>
            <a:endParaRPr kumimoji="0" lang="en-US" sz="2000" b="1"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42" name="TextBox 5"/>
          <p:cNvSpPr txBox="1">
            <a:spLocks noChangeArrowheads="1"/>
          </p:cNvSpPr>
          <p:nvPr/>
        </p:nvSpPr>
        <p:spPr bwMode="auto">
          <a:xfrm>
            <a:off x="3051726" y="5848290"/>
            <a:ext cx="1535998"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2000" b="1" dirty="0">
                <a:solidFill>
                  <a:srgbClr val="003367"/>
                </a:solidFill>
              </a:rPr>
              <a:t>f</a:t>
            </a:r>
            <a:r>
              <a:rPr kumimoji="0" lang="en-US" sz="2000" b="1" i="0" u="none" strike="noStrike" kern="1200" cap="none" spc="0" normalizeH="0" baseline="0" noProof="0" dirty="0" err="1">
                <a:ln>
                  <a:noFill/>
                </a:ln>
                <a:solidFill>
                  <a:srgbClr val="003367"/>
                </a:solidFill>
                <a:effectLst/>
                <a:uLnTx/>
                <a:uFillTx/>
                <a:latin typeface="Arial" charset="0"/>
                <a:ea typeface="ＭＳ Ｐゴシック" charset="0"/>
              </a:rPr>
              <a:t>ixed</a:t>
            </a: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-width</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fingerprint</a:t>
            </a:r>
          </a:p>
        </p:txBody>
      </p:sp>
      <p:sp>
        <p:nvSpPr>
          <p:cNvPr id="43" name="Rectangle 42"/>
          <p:cNvSpPr/>
          <p:nvPr/>
        </p:nvSpPr>
        <p:spPr>
          <a:xfrm>
            <a:off x="228599" y="3962400"/>
            <a:ext cx="8538101" cy="707886"/>
          </a:xfrm>
          <a:prstGeom prst="rect">
            <a:avLst/>
          </a:prstGeom>
          <a:solidFill>
            <a:schemeClr val="bg1">
              <a:lumMod val="95000"/>
            </a:schemeClr>
          </a:solid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Use an open asymmetric (public-key) crypt function (e.g., </a:t>
            </a: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ECDSA</a:t>
            </a: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 </a:t>
            </a: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RSA</a:t>
            </a: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Combine with hashing (e.g., SHA256) to form </a:t>
            </a: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digital signatures</a:t>
            </a:r>
            <a:r>
              <a:rPr kumimoji="0" lang="en-US" sz="2000" b="0" i="0" u="none" strike="noStrike" kern="1200" cap="none" spc="0" normalizeH="0" baseline="0" noProof="0" dirty="0">
                <a:ln>
                  <a:noFill/>
                </a:ln>
                <a:solidFill>
                  <a:srgbClr val="003367"/>
                </a:solidFill>
                <a:effectLst/>
                <a:uLnTx/>
                <a:uFillTx/>
                <a:latin typeface="Arial" charset="0"/>
                <a:ea typeface="ＭＳ Ｐゴシック" charset="0"/>
              </a:rPr>
              <a:t>.</a:t>
            </a:r>
            <a:endParaRPr kumimoji="0" lang="en-US" sz="2000" b="0" i="0" u="none" strike="noStrike" kern="1200" cap="none" spc="0" normalizeH="0" baseline="0" noProof="0" dirty="0">
              <a:ln>
                <a:noFill/>
              </a:ln>
              <a:solidFill>
                <a:prstClr val="white"/>
              </a:solidFill>
              <a:effectLst/>
              <a:uLnTx/>
              <a:uFillTx/>
              <a:latin typeface="Arial" charset="0"/>
              <a:ea typeface="ＭＳ Ｐゴシック" charset="0"/>
            </a:endParaRPr>
          </a:p>
        </p:txBody>
      </p:sp>
      <p:grpSp>
        <p:nvGrpSpPr>
          <p:cNvPr id="173063" name="Group 42"/>
          <p:cNvGrpSpPr>
            <a:grpSpLocks/>
          </p:cNvGrpSpPr>
          <p:nvPr/>
        </p:nvGrpSpPr>
        <p:grpSpPr bwMode="auto">
          <a:xfrm>
            <a:off x="4582098" y="3007605"/>
            <a:ext cx="737212" cy="737212"/>
            <a:chOff x="1600200" y="3124200"/>
            <a:chExt cx="838200" cy="838200"/>
          </a:xfrm>
        </p:grpSpPr>
        <p:pic>
          <p:nvPicPr>
            <p:cNvPr id="173075" name="Picture 17" descr="encrypte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124200"/>
              <a:ext cx="8382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3076" name="TextBox 18"/>
            <p:cNvSpPr txBox="1">
              <a:spLocks noChangeArrowheads="1"/>
            </p:cNvSpPr>
            <p:nvPr/>
          </p:nvSpPr>
          <p:spPr bwMode="auto">
            <a:xfrm>
              <a:off x="1981200" y="3149025"/>
              <a:ext cx="44275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195F9E"/>
                  </a:solidFill>
                  <a:effectLst/>
                  <a:uLnTx/>
                  <a:uFillTx/>
                  <a:latin typeface="Calibri" charset="0"/>
                  <a:ea typeface="ＭＳ Ｐゴシック" charset="0"/>
                </a:rPr>
                <a:t>D</a:t>
              </a:r>
            </a:p>
          </p:txBody>
        </p:sp>
      </p:grpSp>
    </p:spTree>
    <p:extLst>
      <p:ext uri="{BB962C8B-B14F-4D97-AF65-F5344CB8AC3E}">
        <p14:creationId xmlns:p14="http://schemas.microsoft.com/office/powerpoint/2010/main" val="1190393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D40A14-24B4-134C-A1FE-66136A6483B7}"/>
              </a:ext>
            </a:extLst>
          </p:cNvPr>
          <p:cNvPicPr>
            <a:picLocks noChangeAspect="1"/>
          </p:cNvPicPr>
          <p:nvPr/>
        </p:nvPicPr>
        <p:blipFill>
          <a:blip r:embed="rId2"/>
          <a:stretch>
            <a:fillRect/>
          </a:stretch>
        </p:blipFill>
        <p:spPr>
          <a:xfrm>
            <a:off x="1245786" y="1444848"/>
            <a:ext cx="6652427" cy="5413152"/>
          </a:xfrm>
          <a:prstGeom prst="rect">
            <a:avLst/>
          </a:prstGeom>
        </p:spPr>
      </p:pic>
      <p:sp>
        <p:nvSpPr>
          <p:cNvPr id="4" name="Rectangle 3">
            <a:extLst>
              <a:ext uri="{FF2B5EF4-FFF2-40B4-BE49-F238E27FC236}">
                <a16:creationId xmlns:a16="http://schemas.microsoft.com/office/drawing/2014/main" id="{A923A46D-636E-2B4F-8EA5-84D1CAC51944}"/>
              </a:ext>
            </a:extLst>
          </p:cNvPr>
          <p:cNvSpPr/>
          <p:nvPr/>
        </p:nvSpPr>
        <p:spPr>
          <a:xfrm>
            <a:off x="1654218" y="228600"/>
            <a:ext cx="6956382" cy="1138773"/>
          </a:xfrm>
          <a:prstGeom prst="rect">
            <a:avLst/>
          </a:prstGeom>
        </p:spPr>
        <p:txBody>
          <a:bodyPr wrap="square">
            <a:spAutoFit/>
          </a:bodyPr>
          <a:lstStyle/>
          <a:p>
            <a:r>
              <a:rPr lang="en-US" sz="1800" dirty="0">
                <a:solidFill>
                  <a:schemeClr val="accent6">
                    <a:lumMod val="50000"/>
                  </a:schemeClr>
                </a:solidFill>
              </a:rPr>
              <a:t>12,245 views Oct 21, 2016, 03:39am</a:t>
            </a:r>
          </a:p>
          <a:p>
            <a:r>
              <a:rPr lang="en-US" b="1" dirty="0">
                <a:solidFill>
                  <a:schemeClr val="accent6">
                    <a:lumMod val="50000"/>
                  </a:schemeClr>
                </a:solidFill>
              </a:rPr>
              <a:t>How John Podesta's Emails Were Hacked And How To Prevent It From Happening To You</a:t>
            </a:r>
          </a:p>
        </p:txBody>
      </p:sp>
      <p:pic>
        <p:nvPicPr>
          <p:cNvPr id="4098" name="Picture 2" descr="Image result for forbes logo">
            <a:extLst>
              <a:ext uri="{FF2B5EF4-FFF2-40B4-BE49-F238E27FC236}">
                <a16:creationId xmlns:a16="http://schemas.microsoft.com/office/drawing/2014/main" id="{3173A18A-5FB9-4943-9E1F-B41939545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10" t="29661" r="18310" b="29661"/>
          <a:stretch/>
        </p:blipFill>
        <p:spPr bwMode="auto">
          <a:xfrm>
            <a:off x="102786" y="213360"/>
            <a:ext cx="1421214" cy="568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750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mail received by William Rinehart, a staffer with Hillary Clinton’s presidential campaign that is similar to the email received by John Podesta. Credit: The Smoking Gun">
            <a:extLst>
              <a:ext uri="{FF2B5EF4-FFF2-40B4-BE49-F238E27FC236}">
                <a16:creationId xmlns:a16="http://schemas.microsoft.com/office/drawing/2014/main" id="{28EA2A28-2BF1-F94D-9799-96BC93B9B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79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600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dirty="0">
                <a:latin typeface="Arial" charset="0"/>
                <a:ea typeface="ＭＳ Ｐゴシック" charset="0"/>
              </a:rPr>
              <a:t>Hijacking a connection</a:t>
            </a:r>
          </a:p>
        </p:txBody>
      </p:sp>
      <p:pic>
        <p:nvPicPr>
          <p:cNvPr id="96259" name="Picture 5" descr="lap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77756"/>
            <a:ext cx="1951038"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Freeform 4"/>
          <p:cNvSpPr/>
          <p:nvPr/>
        </p:nvSpPr>
        <p:spPr bwMode="auto">
          <a:xfrm>
            <a:off x="3063875" y="1923794"/>
            <a:ext cx="3048000" cy="471487"/>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a:latin typeface="+mn-lt"/>
              <a:ea typeface="+mn-ea"/>
              <a:cs typeface="+mn-cs"/>
            </a:endParaRPr>
          </a:p>
        </p:txBody>
      </p:sp>
      <p:sp>
        <p:nvSpPr>
          <p:cNvPr id="7" name="Freeform 6"/>
          <p:cNvSpPr/>
          <p:nvPr/>
        </p:nvSpPr>
        <p:spPr bwMode="auto">
          <a:xfrm flipH="1" flipV="1">
            <a:off x="3048000" y="2868356"/>
            <a:ext cx="3048000" cy="473075"/>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a:latin typeface="+mn-lt"/>
              <a:ea typeface="+mn-ea"/>
              <a:cs typeface="+mn-cs"/>
            </a:endParaRPr>
          </a:p>
        </p:txBody>
      </p:sp>
      <p:pic>
        <p:nvPicPr>
          <p:cNvPr id="96264" name="Picture 10" descr="firef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01556"/>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Box 93"/>
          <p:cNvSpPr txBox="1">
            <a:spLocks noChangeArrowheads="1"/>
          </p:cNvSpPr>
          <p:nvPr/>
        </p:nvSpPr>
        <p:spPr bwMode="auto">
          <a:xfrm>
            <a:off x="1066800" y="3858956"/>
            <a:ext cx="3124200" cy="1017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err="1">
                <a:solidFill>
                  <a:srgbClr val="000000"/>
                </a:solidFill>
              </a:rPr>
              <a:t>sd</a:t>
            </a:r>
            <a:r>
              <a:rPr lang="en-US" sz="2000" b="1" kern="0" dirty="0">
                <a:solidFill>
                  <a:srgbClr val="000000"/>
                </a:solidFill>
              </a:rPr>
              <a:t> = socket(…);</a:t>
            </a:r>
          </a:p>
          <a:p>
            <a:pPr defTabSz="914400" eaLnBrk="1" fontAlgn="auto" hangingPunct="1">
              <a:spcBef>
                <a:spcPts val="0"/>
              </a:spcBef>
              <a:spcAft>
                <a:spcPts val="0"/>
              </a:spcAft>
              <a:defRPr/>
            </a:pPr>
            <a:r>
              <a:rPr lang="en-US" sz="2000" b="1" kern="0" dirty="0">
                <a:solidFill>
                  <a:srgbClr val="000000"/>
                </a:solidFill>
              </a:rPr>
              <a:t>connect(</a:t>
            </a:r>
            <a:r>
              <a:rPr lang="en-US" sz="2000" b="1" kern="0" dirty="0" err="1">
                <a:solidFill>
                  <a:srgbClr val="000000"/>
                </a:solidFill>
              </a:rPr>
              <a:t>sd</a:t>
            </a:r>
            <a:r>
              <a:rPr lang="en-US" sz="2000" b="1" kern="0" dirty="0">
                <a:solidFill>
                  <a:srgbClr val="000000"/>
                </a:solidFill>
              </a:rPr>
              <a:t>, </a:t>
            </a:r>
            <a:r>
              <a:rPr lang="en-US" sz="2000" b="1" kern="0" dirty="0">
                <a:solidFill>
                  <a:srgbClr val="000090"/>
                </a:solidFill>
              </a:rPr>
              <a:t>name</a:t>
            </a:r>
            <a:r>
              <a:rPr lang="en-US" sz="2000" b="1" kern="0" dirty="0">
                <a:solidFill>
                  <a:srgbClr val="000000"/>
                </a:solidFill>
              </a:rPr>
              <a:t>);</a:t>
            </a:r>
          </a:p>
          <a:p>
            <a:pPr defTabSz="914400" eaLnBrk="1" fontAlgn="auto" hangingPunct="1">
              <a:spcBef>
                <a:spcPts val="0"/>
              </a:spcBef>
              <a:spcAft>
                <a:spcPts val="0"/>
              </a:spcAft>
              <a:defRPr/>
            </a:pPr>
            <a:r>
              <a:rPr lang="en-US" sz="2000" b="1" kern="0" dirty="0">
                <a:solidFill>
                  <a:srgbClr val="000000"/>
                </a:solidFill>
              </a:rPr>
              <a:t>…</a:t>
            </a:r>
          </a:p>
        </p:txBody>
      </p:sp>
      <p:sp>
        <p:nvSpPr>
          <p:cNvPr id="14" name="Text Box 93"/>
          <p:cNvSpPr txBox="1">
            <a:spLocks noChangeArrowheads="1"/>
          </p:cNvSpPr>
          <p:nvPr/>
        </p:nvSpPr>
        <p:spPr bwMode="auto">
          <a:xfrm>
            <a:off x="1143000" y="3249356"/>
            <a:ext cx="2667000"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client (initiator)</a:t>
            </a:r>
          </a:p>
        </p:txBody>
      </p:sp>
      <p:pic>
        <p:nvPicPr>
          <p:cNvPr id="16" name="Picture 33" descr="E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752600"/>
            <a:ext cx="1219200" cy="145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Box 93"/>
          <p:cNvSpPr txBox="1">
            <a:spLocks noChangeArrowheads="1"/>
          </p:cNvSpPr>
          <p:nvPr/>
        </p:nvSpPr>
        <p:spPr bwMode="auto">
          <a:xfrm>
            <a:off x="3733800" y="3551180"/>
            <a:ext cx="5334000" cy="1325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chemeClr val="tx2">
                    <a:lumMod val="75000"/>
                  </a:schemeClr>
                </a:solidFill>
              </a:rPr>
              <a:t>Spoofing</a:t>
            </a:r>
            <a:r>
              <a:rPr lang="en-US" sz="2000" kern="0" dirty="0">
                <a:solidFill>
                  <a:schemeClr val="tx2">
                    <a:lumMod val="75000"/>
                  </a:schemeClr>
                </a:solidFill>
              </a:rPr>
              <a:t>.   The adversary M “takes over” (spoofs) a network name to redirect the connection request to a computer that M controls.  Many variants (e.g., </a:t>
            </a:r>
            <a:r>
              <a:rPr lang="en-US" sz="2000" b="1" kern="0" dirty="0">
                <a:solidFill>
                  <a:schemeClr val="tx2">
                    <a:lumMod val="75000"/>
                  </a:schemeClr>
                </a:solidFill>
              </a:rPr>
              <a:t>pharming</a:t>
            </a:r>
            <a:r>
              <a:rPr lang="en-US" sz="2000" kern="0" dirty="0">
                <a:solidFill>
                  <a:schemeClr val="tx2">
                    <a:lumMod val="75000"/>
                  </a:schemeClr>
                </a:solidFill>
              </a:rPr>
              <a:t>).</a:t>
            </a:r>
          </a:p>
        </p:txBody>
      </p:sp>
      <p:sp>
        <p:nvSpPr>
          <p:cNvPr id="18" name="Text Box 93"/>
          <p:cNvSpPr txBox="1">
            <a:spLocks noChangeArrowheads="1"/>
          </p:cNvSpPr>
          <p:nvPr/>
        </p:nvSpPr>
        <p:spPr bwMode="auto">
          <a:xfrm>
            <a:off x="457200" y="5105400"/>
            <a:ext cx="8305800" cy="1325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kern="0" dirty="0">
                <a:solidFill>
                  <a:schemeClr val="tx2">
                    <a:lumMod val="75000"/>
                  </a:schemeClr>
                </a:solidFill>
              </a:rPr>
              <a:t>For the </a:t>
            </a:r>
            <a:r>
              <a:rPr lang="en-US" sz="2000" b="1" kern="0" dirty="0">
                <a:solidFill>
                  <a:schemeClr val="tx2">
                    <a:lumMod val="75000"/>
                  </a:schemeClr>
                </a:solidFill>
              </a:rPr>
              <a:t>connect</a:t>
            </a:r>
            <a:r>
              <a:rPr lang="en-US" sz="2000" kern="0" dirty="0">
                <a:solidFill>
                  <a:schemeClr val="tx2">
                    <a:lumMod val="75000"/>
                  </a:schemeClr>
                </a:solidFill>
              </a:rPr>
              <a:t> and </a:t>
            </a:r>
            <a:r>
              <a:rPr lang="en-US" sz="2000" b="1" kern="0" dirty="0">
                <a:solidFill>
                  <a:schemeClr val="tx2">
                    <a:lumMod val="75000"/>
                  </a:schemeClr>
                </a:solidFill>
              </a:rPr>
              <a:t>bind</a:t>
            </a:r>
            <a:r>
              <a:rPr lang="en-US" sz="2000" kern="0" dirty="0">
                <a:solidFill>
                  <a:schemeClr val="tx2">
                    <a:lumMod val="75000"/>
                  </a:schemeClr>
                </a:solidFill>
              </a:rPr>
              <a:t> system calls, the </a:t>
            </a:r>
            <a:r>
              <a:rPr lang="en-US" sz="2000" b="1" kern="0" dirty="0">
                <a:solidFill>
                  <a:schemeClr val="tx2">
                    <a:lumMod val="75000"/>
                  </a:schemeClr>
                </a:solidFill>
              </a:rPr>
              <a:t>name</a:t>
            </a:r>
            <a:r>
              <a:rPr lang="en-US" sz="2000" kern="0" dirty="0">
                <a:solidFill>
                  <a:schemeClr val="tx2">
                    <a:lumMod val="75000"/>
                  </a:schemeClr>
                </a:solidFill>
              </a:rPr>
              <a:t> is an IP address.  To get it, the client may first call </a:t>
            </a:r>
            <a:r>
              <a:rPr lang="en-US" sz="2000" b="1" kern="0" dirty="0">
                <a:solidFill>
                  <a:schemeClr val="tx2">
                    <a:lumMod val="75000"/>
                  </a:schemeClr>
                </a:solidFill>
              </a:rPr>
              <a:t>Domain Name Service</a:t>
            </a:r>
            <a:r>
              <a:rPr lang="en-US" sz="2000" kern="0" dirty="0">
                <a:solidFill>
                  <a:schemeClr val="tx2">
                    <a:lumMod val="75000"/>
                  </a:schemeClr>
                </a:solidFill>
              </a:rPr>
              <a:t> to</a:t>
            </a:r>
            <a:r>
              <a:rPr lang="en-US" sz="2000" b="1" kern="0" dirty="0">
                <a:solidFill>
                  <a:schemeClr val="tx2">
                    <a:lumMod val="75000"/>
                  </a:schemeClr>
                </a:solidFill>
              </a:rPr>
              <a:t> </a:t>
            </a:r>
            <a:r>
              <a:rPr lang="en-US" sz="2000" kern="0" dirty="0">
                <a:solidFill>
                  <a:schemeClr val="tx2">
                    <a:lumMod val="75000"/>
                  </a:schemeClr>
                </a:solidFill>
              </a:rPr>
              <a:t>lookup a server DNS name (e.g., </a:t>
            </a:r>
            <a:r>
              <a:rPr lang="en-US" sz="2000" kern="0" dirty="0">
                <a:solidFill>
                  <a:schemeClr val="tx2">
                    <a:lumMod val="75000"/>
                  </a:schemeClr>
                </a:solidFill>
                <a:hlinkClick r:id="rId5"/>
              </a:rPr>
              <a:t>www.cs.duke.edu</a:t>
            </a:r>
            <a:r>
              <a:rPr lang="en-US" sz="2000" kern="0" dirty="0">
                <a:solidFill>
                  <a:schemeClr val="tx2">
                    <a:lumMod val="75000"/>
                  </a:schemeClr>
                </a:solidFill>
              </a:rPr>
              <a:t>).  This step may be vulnerable.  E.g., home users get DNS service via vulnerable wireless routers.</a:t>
            </a:r>
          </a:p>
        </p:txBody>
      </p:sp>
      <p:sp>
        <p:nvSpPr>
          <p:cNvPr id="12" name="Freeform 4"/>
          <p:cNvSpPr>
            <a:spLocks noChangeArrowheads="1"/>
          </p:cNvSpPr>
          <p:nvPr/>
        </p:nvSpPr>
        <p:spPr bwMode="auto">
          <a:xfrm>
            <a:off x="2514600" y="4114800"/>
            <a:ext cx="1066800" cy="571500"/>
          </a:xfrm>
          <a:custGeom>
            <a:avLst/>
            <a:gdLst>
              <a:gd name="T0" fmla="*/ 1558608 w 1804908"/>
              <a:gd name="T1" fmla="*/ 145281 h 510567"/>
              <a:gd name="T2" fmla="*/ 1212251 w 1804908"/>
              <a:gd name="T3" fmla="*/ 87412 h 510567"/>
              <a:gd name="T4" fmla="*/ 1058314 w 1804908"/>
              <a:gd name="T5" fmla="*/ 48832 h 510567"/>
              <a:gd name="T6" fmla="*/ 1000589 w 1804908"/>
              <a:gd name="T7" fmla="*/ 29543 h 510567"/>
              <a:gd name="T8" fmla="*/ 865894 w 1804908"/>
              <a:gd name="T9" fmla="*/ 10253 h 510567"/>
              <a:gd name="T10" fmla="*/ 153937 w 1804908"/>
              <a:gd name="T11" fmla="*/ 68122 h 510567"/>
              <a:gd name="T12" fmla="*/ 96210 w 1804908"/>
              <a:gd name="T13" fmla="*/ 87412 h 510567"/>
              <a:gd name="T14" fmla="*/ 19242 w 1804908"/>
              <a:gd name="T15" fmla="*/ 125991 h 510567"/>
              <a:gd name="T16" fmla="*/ 0 w 1804908"/>
              <a:gd name="T17" fmla="*/ 183860 h 510567"/>
              <a:gd name="T18" fmla="*/ 19242 w 1804908"/>
              <a:gd name="T19" fmla="*/ 396046 h 510567"/>
              <a:gd name="T20" fmla="*/ 115452 w 1804908"/>
              <a:gd name="T21" fmla="*/ 473204 h 510567"/>
              <a:gd name="T22" fmla="*/ 442567 w 1804908"/>
              <a:gd name="T23" fmla="*/ 511784 h 510567"/>
              <a:gd name="T24" fmla="*/ 942862 w 1804908"/>
              <a:gd name="T25" fmla="*/ 492494 h 510567"/>
              <a:gd name="T26" fmla="*/ 1269978 w 1804908"/>
              <a:gd name="T27" fmla="*/ 473204 h 510567"/>
              <a:gd name="T28" fmla="*/ 1712546 w 1804908"/>
              <a:gd name="T29" fmla="*/ 453915 h 510567"/>
              <a:gd name="T30" fmla="*/ 1770271 w 1804908"/>
              <a:gd name="T31" fmla="*/ 415335 h 510567"/>
              <a:gd name="T32" fmla="*/ 1770271 w 1804908"/>
              <a:gd name="T33" fmla="*/ 241729 h 510567"/>
              <a:gd name="T34" fmla="*/ 1712546 w 1804908"/>
              <a:gd name="T35" fmla="*/ 183860 h 510567"/>
              <a:gd name="T36" fmla="*/ 1539366 w 1804908"/>
              <a:gd name="T37" fmla="*/ 106702 h 510567"/>
              <a:gd name="T38" fmla="*/ 1481641 w 1804908"/>
              <a:gd name="T39" fmla="*/ 87412 h 510567"/>
              <a:gd name="T40" fmla="*/ 1327704 w 1804908"/>
              <a:gd name="T41" fmla="*/ 87412 h 510567"/>
              <a:gd name="T42" fmla="*/ 1327704 w 1804908"/>
              <a:gd name="T43" fmla="*/ 87412 h 5105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4908"/>
              <a:gd name="T67" fmla="*/ 0 h 510567"/>
              <a:gd name="T68" fmla="*/ 1804908 w 1804908"/>
              <a:gd name="T69" fmla="*/ 510567 h 51056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4908" h="510567">
                <a:moveTo>
                  <a:pt x="1558472" y="144935"/>
                </a:moveTo>
                <a:cubicBezTo>
                  <a:pt x="1443030" y="125691"/>
                  <a:pt x="1327074" y="109310"/>
                  <a:pt x="1212145" y="87204"/>
                </a:cubicBezTo>
                <a:cubicBezTo>
                  <a:pt x="1160210" y="77215"/>
                  <a:pt x="1108395" y="65443"/>
                  <a:pt x="1058222" y="48716"/>
                </a:cubicBezTo>
                <a:cubicBezTo>
                  <a:pt x="1038982" y="42302"/>
                  <a:pt x="1020388" y="33451"/>
                  <a:pt x="1000501" y="29473"/>
                </a:cubicBezTo>
                <a:cubicBezTo>
                  <a:pt x="956032" y="20578"/>
                  <a:pt x="910712" y="16644"/>
                  <a:pt x="865818" y="10229"/>
                </a:cubicBezTo>
                <a:cubicBezTo>
                  <a:pt x="564078" y="28519"/>
                  <a:pt x="391739" y="0"/>
                  <a:pt x="153923" y="67960"/>
                </a:cubicBezTo>
                <a:cubicBezTo>
                  <a:pt x="134422" y="73533"/>
                  <a:pt x="114843" y="79214"/>
                  <a:pt x="96202" y="87204"/>
                </a:cubicBezTo>
                <a:cubicBezTo>
                  <a:pt x="69839" y="98504"/>
                  <a:pt x="44894" y="112862"/>
                  <a:pt x="19240" y="125691"/>
                </a:cubicBezTo>
                <a:cubicBezTo>
                  <a:pt x="12827" y="144935"/>
                  <a:pt x="0" y="163138"/>
                  <a:pt x="0" y="183423"/>
                </a:cubicBezTo>
                <a:cubicBezTo>
                  <a:pt x="0" y="254274"/>
                  <a:pt x="4397" y="325825"/>
                  <a:pt x="19240" y="395104"/>
                </a:cubicBezTo>
                <a:cubicBezTo>
                  <a:pt x="31002" y="450004"/>
                  <a:pt x="69077" y="462804"/>
                  <a:pt x="115442" y="472079"/>
                </a:cubicBezTo>
                <a:cubicBezTo>
                  <a:pt x="200513" y="489096"/>
                  <a:pt x="366197" y="502932"/>
                  <a:pt x="442529" y="510567"/>
                </a:cubicBezTo>
                <a:lnTo>
                  <a:pt x="942780" y="491323"/>
                </a:lnTo>
                <a:cubicBezTo>
                  <a:pt x="1051879" y="486248"/>
                  <a:pt x="1160785" y="477534"/>
                  <a:pt x="1269866" y="472079"/>
                </a:cubicBezTo>
                <a:lnTo>
                  <a:pt x="1712396" y="452836"/>
                </a:lnTo>
                <a:cubicBezTo>
                  <a:pt x="1731636" y="440007"/>
                  <a:pt x="1755672" y="432407"/>
                  <a:pt x="1770117" y="414348"/>
                </a:cubicBezTo>
                <a:cubicBezTo>
                  <a:pt x="1804908" y="370851"/>
                  <a:pt x="1786508" y="278040"/>
                  <a:pt x="1770117" y="241154"/>
                </a:cubicBezTo>
                <a:cubicBezTo>
                  <a:pt x="1759067" y="216286"/>
                  <a:pt x="1733300" y="200846"/>
                  <a:pt x="1712396" y="183423"/>
                </a:cubicBezTo>
                <a:cubicBezTo>
                  <a:pt x="1651415" y="132597"/>
                  <a:pt x="1623133" y="134420"/>
                  <a:pt x="1539232" y="106448"/>
                </a:cubicBezTo>
                <a:cubicBezTo>
                  <a:pt x="1519992" y="100033"/>
                  <a:pt x="1501792" y="87204"/>
                  <a:pt x="1481511" y="87204"/>
                </a:cubicBezTo>
                <a:lnTo>
                  <a:pt x="1327588" y="87204"/>
                </a:lnTo>
              </a:path>
            </a:pathLst>
          </a:custGeom>
          <a:noFill/>
          <a:ln w="28575">
            <a:solidFill>
              <a:srgbClr val="FF0000"/>
            </a:solidFill>
            <a:round/>
            <a:headEnd/>
            <a:tailEnd/>
          </a:ln>
        </p:spPr>
        <p:txBody>
          <a:bodyPr/>
          <a:lstStyle/>
          <a:p>
            <a:pPr defTabSz="914400">
              <a:buClr>
                <a:srgbClr val="000000"/>
              </a:buClr>
              <a:buSzPct val="100000"/>
              <a:buFont typeface="Times New Roman" charset="0"/>
              <a:buNone/>
              <a:defRPr/>
            </a:pPr>
            <a:endParaRPr lang="en-US" sz="1800" dirty="0">
              <a:ln>
                <a:solidFill>
                  <a:srgbClr val="FF0000"/>
                </a:solidFill>
              </a:ln>
              <a:solidFill>
                <a:srgbClr val="FF3300"/>
              </a:solidFill>
              <a:ea typeface="Arial" charset="0"/>
              <a:cs typeface="Arial" charset="0"/>
            </a:endParaRPr>
          </a:p>
        </p:txBody>
      </p:sp>
    </p:spTree>
    <p:extLst>
      <p:ext uri="{BB962C8B-B14F-4D97-AF65-F5344CB8AC3E}">
        <p14:creationId xmlns:p14="http://schemas.microsoft.com/office/powerpoint/2010/main" val="16796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68109A-CF5D-F24C-866F-03F320D1A573}"/>
              </a:ext>
            </a:extLst>
          </p:cNvPr>
          <p:cNvSpPr>
            <a:spLocks noGrp="1"/>
          </p:cNvSpPr>
          <p:nvPr>
            <p:ph type="title"/>
          </p:nvPr>
        </p:nvSpPr>
        <p:spPr/>
        <p:txBody>
          <a:bodyPr/>
          <a:lstStyle/>
          <a:p>
            <a:r>
              <a:rPr lang="en-US" dirty="0"/>
              <a:t>MITM: Spelling it out</a:t>
            </a:r>
          </a:p>
        </p:txBody>
      </p:sp>
      <p:sp>
        <p:nvSpPr>
          <p:cNvPr id="4" name="Content Placeholder 3">
            <a:extLst>
              <a:ext uri="{FF2B5EF4-FFF2-40B4-BE49-F238E27FC236}">
                <a16:creationId xmlns:a16="http://schemas.microsoft.com/office/drawing/2014/main" id="{4755172A-899B-2D46-B679-A893ED838591}"/>
              </a:ext>
            </a:extLst>
          </p:cNvPr>
          <p:cNvSpPr>
            <a:spLocks noGrp="1"/>
          </p:cNvSpPr>
          <p:nvPr>
            <p:ph idx="1"/>
          </p:nvPr>
        </p:nvSpPr>
        <p:spPr/>
        <p:txBody>
          <a:bodyPr/>
          <a:lstStyle/>
          <a:p>
            <a:r>
              <a:rPr lang="en-US" dirty="0"/>
              <a:t>Malice in the Middle is a problem of </a:t>
            </a:r>
            <a:r>
              <a:rPr lang="en-US" b="1" dirty="0"/>
              <a:t>authentication</a:t>
            </a:r>
            <a:r>
              <a:rPr lang="en-US" dirty="0"/>
              <a:t>.</a:t>
            </a:r>
          </a:p>
          <a:p>
            <a:r>
              <a:rPr lang="en-US" dirty="0"/>
              <a:t>C believes C connects to S.  False!  C connects to M.</a:t>
            </a:r>
          </a:p>
          <a:p>
            <a:pPr lvl="1"/>
            <a:r>
              <a:rPr lang="en-US" dirty="0"/>
              <a:t>By </a:t>
            </a:r>
            <a:r>
              <a:rPr lang="en-US" b="1" dirty="0"/>
              <a:t>phishing</a:t>
            </a:r>
            <a:r>
              <a:rPr lang="en-US" dirty="0"/>
              <a:t>, e.g., C clicks a link provided by M that “looks like” a link for S but instead connects to M.</a:t>
            </a:r>
          </a:p>
          <a:p>
            <a:pPr lvl="1"/>
            <a:r>
              <a:rPr lang="en-US" dirty="0"/>
              <a:t>By </a:t>
            </a:r>
            <a:r>
              <a:rPr lang="en-US" b="1" dirty="0"/>
              <a:t>spoofing</a:t>
            </a:r>
            <a:r>
              <a:rPr lang="en-US" dirty="0"/>
              <a:t>: M attacks network to hijack name of S.</a:t>
            </a:r>
          </a:p>
          <a:p>
            <a:r>
              <a:rPr lang="en-US" dirty="0"/>
              <a:t>M masquerades as S to C to conceal the attack.</a:t>
            </a:r>
          </a:p>
          <a:p>
            <a:pPr lvl="1"/>
            <a:r>
              <a:rPr lang="en-US" dirty="0"/>
              <a:t>M fetches content from S and presents it to C.</a:t>
            </a:r>
          </a:p>
          <a:p>
            <a:pPr marL="457200" lvl="1" indent="0">
              <a:buNone/>
            </a:pPr>
            <a:r>
              <a:rPr lang="en-US" dirty="0">
                <a:sym typeface="Wingdings" pitchFamily="2" charset="2"/>
              </a:rPr>
              <a:t> </a:t>
            </a:r>
            <a:r>
              <a:rPr lang="en-US" dirty="0"/>
              <a:t>M “looks like” S to C.  C lacks means to verify S.</a:t>
            </a:r>
          </a:p>
          <a:p>
            <a:r>
              <a:rPr lang="en-US" dirty="0"/>
              <a:t>The problem is social (C is ignorant/careless) and also technical: </a:t>
            </a:r>
            <a:r>
              <a:rPr lang="en-US" b="1" dirty="0"/>
              <a:t>how can C authenticate S</a:t>
            </a:r>
            <a:r>
              <a:rPr lang="en-US" dirty="0"/>
              <a:t>?</a:t>
            </a:r>
          </a:p>
          <a:p>
            <a:endParaRPr lang="en-US" dirty="0"/>
          </a:p>
        </p:txBody>
      </p:sp>
    </p:spTree>
    <p:extLst>
      <p:ext uri="{BB962C8B-B14F-4D97-AF65-F5344CB8AC3E}">
        <p14:creationId xmlns:p14="http://schemas.microsoft.com/office/powerpoint/2010/main" val="508052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End-to-end security: HTTPS</a:t>
            </a:r>
          </a:p>
        </p:txBody>
      </p:sp>
      <p:sp>
        <p:nvSpPr>
          <p:cNvPr id="115714" name="Content Placeholder 7"/>
          <p:cNvSpPr>
            <a:spLocks noGrp="1"/>
          </p:cNvSpPr>
          <p:nvPr>
            <p:ph idx="1"/>
          </p:nvPr>
        </p:nvSpPr>
        <p:spPr>
          <a:xfrm>
            <a:off x="457200" y="2735262"/>
            <a:ext cx="8229600" cy="2903538"/>
          </a:xfrm>
        </p:spPr>
        <p:txBody>
          <a:bodyPr/>
          <a:lstStyle/>
          <a:p>
            <a:pPr eaLnBrk="1" hangingPunct="1"/>
            <a:r>
              <a:rPr lang="en-US" sz="2400" dirty="0">
                <a:latin typeface="Arial" charset="0"/>
                <a:ea typeface="ＭＳ Ｐゴシック" charset="0"/>
                <a:cs typeface="ＭＳ Ｐゴシック" charset="0"/>
              </a:rPr>
              <a:t>How to authenticate </a:t>
            </a:r>
            <a:r>
              <a:rPr lang="en-US" sz="2400" i="1" dirty="0" err="1">
                <a:latin typeface="Arial" charset="0"/>
                <a:ea typeface="ＭＳ Ｐゴシック" charset="0"/>
                <a:cs typeface="ＭＳ Ｐゴシック" charset="0"/>
              </a:rPr>
              <a:t>shop.com</a:t>
            </a:r>
            <a:r>
              <a:rPr lang="en-US" sz="2400" dirty="0">
                <a:latin typeface="Arial" charset="0"/>
                <a:ea typeface="ＭＳ Ｐゴシック" charset="0"/>
                <a:cs typeface="ＭＳ Ｐゴシック" charset="0"/>
              </a:rPr>
              <a:t>?</a:t>
            </a:r>
          </a:p>
          <a:p>
            <a:pPr eaLnBrk="1" hangingPunct="1"/>
            <a:r>
              <a:rPr lang="en-US" sz="2400" dirty="0">
                <a:latin typeface="Arial" charset="0"/>
                <a:ea typeface="ＭＳ Ｐゴシック" charset="0"/>
                <a:cs typeface="ＭＳ Ｐゴシック" charset="0"/>
              </a:rPr>
              <a:t>How to assure integrity/privacy of communications, even if the net is insecure?  How to defeat MITM attacks?</a:t>
            </a:r>
          </a:p>
          <a:p>
            <a:pPr eaLnBrk="1" hangingPunct="1"/>
            <a:r>
              <a:rPr lang="en-US" sz="2400" dirty="0">
                <a:latin typeface="Arial" charset="0"/>
                <a:ea typeface="ＭＳ Ｐゴシック" charset="0"/>
                <a:cs typeface="ＭＳ Ｐゴシック" charset="0"/>
              </a:rPr>
              <a:t>Answer: </a:t>
            </a:r>
            <a:r>
              <a:rPr lang="en-US" sz="2400" dirty="0">
                <a:solidFill>
                  <a:schemeClr val="accent2"/>
                </a:solidFill>
                <a:latin typeface="Arial" charset="0"/>
                <a:ea typeface="ＭＳ Ｐゴシック" charset="0"/>
                <a:cs typeface="ＭＳ Ｐゴシック" charset="0"/>
              </a:rPr>
              <a:t>Secure Sockets (SSL) </a:t>
            </a:r>
            <a:r>
              <a:rPr lang="en-US" sz="2400" dirty="0">
                <a:latin typeface="Arial" charset="0"/>
                <a:ea typeface="ＭＳ Ｐゴシック" charset="0"/>
                <a:cs typeface="ＭＳ Ｐゴシック" charset="0"/>
              </a:rPr>
              <a:t>or </a:t>
            </a:r>
            <a:r>
              <a:rPr lang="en-US" sz="2400" dirty="0">
                <a:solidFill>
                  <a:srgbClr val="651222"/>
                </a:solidFill>
                <a:latin typeface="Arial" charset="0"/>
                <a:ea typeface="ＭＳ Ｐゴシック" charset="0"/>
                <a:cs typeface="ＭＳ Ｐゴシック" charset="0"/>
              </a:rPr>
              <a:t>Transport-Layer Security (TLS)</a:t>
            </a:r>
            <a:r>
              <a:rPr lang="en-US" sz="2400" dirty="0">
                <a:latin typeface="Arial" charset="0"/>
                <a:ea typeface="ＭＳ Ｐゴシック" charset="0"/>
                <a:cs typeface="ＭＳ Ｐゴシック" charset="0"/>
              </a:rPr>
              <a:t>, e.g., as used by Secure HTTP (HTTPS).</a:t>
            </a:r>
          </a:p>
        </p:txBody>
      </p:sp>
      <p:sp>
        <p:nvSpPr>
          <p:cNvPr id="115715" name="Text Box 3"/>
          <p:cNvSpPr txBox="1">
            <a:spLocks noChangeArrowheads="1"/>
          </p:cNvSpPr>
          <p:nvPr/>
        </p:nvSpPr>
        <p:spPr bwMode="auto">
          <a:xfrm>
            <a:off x="542925" y="1600200"/>
            <a:ext cx="623887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miter lim="800000"/>
                <a:headEnd type="none" w="sm" len="sm"/>
                <a:tailEnd type="none" w="sm" len="sm"/>
              </a14:hiddenLine>
            </a:ext>
          </a:extLst>
        </p:spPr>
        <p:txBody>
          <a:bodyPr>
            <a:spAutoFit/>
          </a:bodyPr>
          <a:lstStyle/>
          <a:p>
            <a:pPr eaLnBrk="0" hangingPunct="0">
              <a:spcBef>
                <a:spcPct val="50000"/>
              </a:spcBef>
            </a:pPr>
            <a:r>
              <a:rPr lang="en-US" sz="2800" i="1" u="sng" dirty="0">
                <a:solidFill>
                  <a:schemeClr val="hlink"/>
                </a:solidFill>
                <a:latin typeface="Times New Roman" charset="0"/>
              </a:rPr>
              <a:t>https://</a:t>
            </a:r>
            <a:r>
              <a:rPr lang="en-US" sz="2800" i="1" u="sng" dirty="0" err="1">
                <a:solidFill>
                  <a:schemeClr val="hlink"/>
                </a:solidFill>
                <a:latin typeface="Times New Roman" charset="0"/>
              </a:rPr>
              <a:t>www.shop.com</a:t>
            </a:r>
            <a:r>
              <a:rPr lang="en-US" sz="2800" i="1" u="sng" dirty="0">
                <a:solidFill>
                  <a:schemeClr val="hlink"/>
                </a:solidFill>
                <a:latin typeface="Times New Roman" charset="0"/>
              </a:rPr>
              <a:t>/</a:t>
            </a:r>
            <a:r>
              <a:rPr lang="en-US" sz="2800" i="1" u="sng" dirty="0" err="1">
                <a:solidFill>
                  <a:schemeClr val="hlink"/>
                </a:solidFill>
                <a:latin typeface="Times New Roman" charset="0"/>
              </a:rPr>
              <a:t>shop.html</a:t>
            </a:r>
            <a:endParaRPr lang="en-US" sz="2800" i="1" u="sng" dirty="0">
              <a:solidFill>
                <a:schemeClr val="hlink"/>
              </a:solidFill>
              <a:latin typeface="Times New Roman" charset="0"/>
            </a:endParaRPr>
          </a:p>
        </p:txBody>
      </p:sp>
      <p:sp>
        <p:nvSpPr>
          <p:cNvPr id="115716" name="Line 4"/>
          <p:cNvSpPr>
            <a:spLocks noChangeShapeType="1"/>
          </p:cNvSpPr>
          <p:nvPr/>
        </p:nvSpPr>
        <p:spPr bwMode="auto">
          <a:xfrm flipH="1" flipV="1">
            <a:off x="3971925" y="2057400"/>
            <a:ext cx="152400" cy="304800"/>
          </a:xfrm>
          <a:prstGeom prst="line">
            <a:avLst/>
          </a:prstGeom>
          <a:noFill/>
          <a:ln w="41275">
            <a:solidFill>
              <a:schemeClr val="tx1"/>
            </a:solidFill>
            <a:round/>
            <a:headEnd type="none" w="sm" len="sm"/>
            <a:tailEnd type="triangle" w="lg" len="lg"/>
          </a:ln>
          <a:extLst>
            <a:ext uri="{909E8E84-426E-40dd-AFC4-6F175D3DCCD1}">
              <a14:hiddenFill xmlns:a14="http://schemas.microsoft.com/office/drawing/2010/main" xmlns="">
                <a:noFill/>
              </a14:hiddenFill>
            </a:ext>
          </a:extLst>
        </p:spPr>
        <p:txBody>
          <a:bodyPr>
            <a:spAutoFit/>
          </a:bodyPr>
          <a:lstStyle/>
          <a:p>
            <a:endParaRPr lang="en-US"/>
          </a:p>
        </p:txBody>
      </p:sp>
      <p:pic>
        <p:nvPicPr>
          <p:cNvPr id="2052" name="Picture 4" descr="Web Browser Lock Icons - Download Free Vector Icons | Noun Project">
            <a:extLst>
              <a:ext uri="{FF2B5EF4-FFF2-40B4-BE49-F238E27FC236}">
                <a16:creationId xmlns:a16="http://schemas.microsoft.com/office/drawing/2014/main" id="{3E4C6EF7-09FF-574E-BE39-168CD472C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462709"/>
            <a:ext cx="1813891" cy="18138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CC9A96-5CF4-F74C-8D36-69D00C07009F}"/>
              </a:ext>
            </a:extLst>
          </p:cNvPr>
          <p:cNvSpPr/>
          <p:nvPr/>
        </p:nvSpPr>
        <p:spPr>
          <a:xfrm>
            <a:off x="762000" y="5257800"/>
            <a:ext cx="7086600" cy="1015663"/>
          </a:xfrm>
          <a:prstGeom prst="rect">
            <a:avLst/>
          </a:prstGeom>
          <a:solidFill>
            <a:schemeClr val="bg2">
              <a:lumMod val="20000"/>
              <a:lumOff val="80000"/>
            </a:schemeClr>
          </a:solidFill>
        </p:spPr>
        <p:txBody>
          <a:bodyPr wrap="square">
            <a:spAutoFit/>
          </a:bodyPr>
          <a:lstStyle/>
          <a:p>
            <a:pPr lvl="0" defTabSz="455613">
              <a:spcBef>
                <a:spcPts val="900"/>
              </a:spcBef>
              <a:buClr>
                <a:srgbClr val="000000"/>
              </a:buClr>
              <a:buSzPct val="100000"/>
            </a:pPr>
            <a:r>
              <a:rPr lang="en-US" sz="2000" kern="0" dirty="0">
                <a:solidFill>
                  <a:srgbClr val="00264D"/>
                </a:solidFill>
              </a:rPr>
              <a:t>We call it </a:t>
            </a:r>
            <a:r>
              <a:rPr lang="en-US" sz="2000" b="1" kern="0" dirty="0">
                <a:solidFill>
                  <a:srgbClr val="00264D"/>
                </a:solidFill>
              </a:rPr>
              <a:t>end-to-end</a:t>
            </a:r>
            <a:r>
              <a:rPr lang="en-US" sz="2000" kern="0" dirty="0">
                <a:solidFill>
                  <a:srgbClr val="00264D"/>
                </a:solidFill>
              </a:rPr>
              <a:t> because it does not rely on trust in the network.  Instead, server presents a credential and the client (the browser) verifies it directly.</a:t>
            </a:r>
          </a:p>
        </p:txBody>
      </p:sp>
    </p:spTree>
    <p:extLst>
      <p:ext uri="{BB962C8B-B14F-4D97-AF65-F5344CB8AC3E}">
        <p14:creationId xmlns:p14="http://schemas.microsoft.com/office/powerpoint/2010/main" val="283527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p:txBody>
          <a:bodyPr/>
          <a:lstStyle/>
          <a:p>
            <a:pPr eaLnBrk="1" hangingPunct="1"/>
            <a:r>
              <a:rPr lang="en-US">
                <a:latin typeface="Arial" charset="0"/>
                <a:ea typeface="ＭＳ Ｐゴシック" charset="0"/>
              </a:rPr>
              <a:t>Crypto primitives</a:t>
            </a:r>
          </a:p>
        </p:txBody>
      </p:sp>
      <p:pic>
        <p:nvPicPr>
          <p:cNvPr id="13517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675" y="4953000"/>
            <a:ext cx="1203325" cy="1474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35171" name="Picture 3" descr="lock-and-k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4592638"/>
            <a:ext cx="1371600" cy="1960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17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219450"/>
            <a:ext cx="990600"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173"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714500"/>
            <a:ext cx="168592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5174" name="Rectangle 6"/>
          <p:cNvSpPr>
            <a:spLocks noChangeArrowheads="1"/>
          </p:cNvSpPr>
          <p:nvPr/>
        </p:nvSpPr>
        <p:spPr bwMode="auto">
          <a:xfrm>
            <a:off x="2971800" y="2057400"/>
            <a:ext cx="3581400"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3367"/>
                </a:solidFill>
                <a:effectLst/>
                <a:uLnTx/>
                <a:uFillTx/>
                <a:latin typeface="Arial" charset="0"/>
                <a:ea typeface="ＭＳ Ｐゴシック" charset="0"/>
              </a:rPr>
              <a:t>Encrypt/Decrypt</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3367"/>
              </a:solidFill>
              <a:effectLst/>
              <a:uLnTx/>
              <a:uFillTx/>
              <a:latin typeface="Arial" charset="0"/>
              <a:ea typeface="ＭＳ Ｐゴシック" charset="0"/>
            </a:endParaRPr>
          </a:p>
        </p:txBody>
      </p:sp>
      <p:sp>
        <p:nvSpPr>
          <p:cNvPr id="135175" name="Rectangle 7"/>
          <p:cNvSpPr>
            <a:spLocks noChangeArrowheads="1"/>
          </p:cNvSpPr>
          <p:nvPr/>
        </p:nvSpPr>
        <p:spPr bwMode="auto">
          <a:xfrm>
            <a:off x="2971800" y="3605213"/>
            <a:ext cx="3581400"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3367"/>
                </a:solidFill>
                <a:effectLst/>
                <a:uLnTx/>
                <a:uFillTx/>
                <a:latin typeface="Arial" charset="0"/>
                <a:ea typeface="ＭＳ Ｐゴシック" charset="0"/>
              </a:rPr>
              <a:t>Signing</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3367"/>
              </a:solidFill>
              <a:effectLst/>
              <a:uLnTx/>
              <a:uFillTx/>
              <a:latin typeface="Arial" charset="0"/>
              <a:ea typeface="ＭＳ Ｐゴシック" charset="0"/>
            </a:endParaRPr>
          </a:p>
        </p:txBody>
      </p:sp>
      <p:sp>
        <p:nvSpPr>
          <p:cNvPr id="135176" name="Rectangle 8"/>
          <p:cNvSpPr>
            <a:spLocks noChangeArrowheads="1"/>
          </p:cNvSpPr>
          <p:nvPr/>
        </p:nvSpPr>
        <p:spPr bwMode="auto">
          <a:xfrm>
            <a:off x="2971800" y="5281613"/>
            <a:ext cx="3581400"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3367"/>
                </a:solidFill>
                <a:effectLst/>
                <a:uLnTx/>
                <a:uFillTx/>
                <a:latin typeface="Arial" charset="0"/>
                <a:ea typeface="ＭＳ Ｐゴシック" charset="0"/>
              </a:rPr>
              <a:t>Secure hashing</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3367"/>
              </a:solidFill>
              <a:effectLst/>
              <a:uLnTx/>
              <a:uFillTx/>
              <a:latin typeface="Arial" charset="0"/>
              <a:ea typeface="ＭＳ Ｐゴシック" charset="0"/>
            </a:endParaRPr>
          </a:p>
        </p:txBody>
      </p:sp>
      <p:sp>
        <p:nvSpPr>
          <p:cNvPr id="10" name="Right Brace 9"/>
          <p:cNvSpPr/>
          <p:nvPr/>
        </p:nvSpPr>
        <p:spPr bwMode="auto">
          <a:xfrm>
            <a:off x="5486400" y="2057400"/>
            <a:ext cx="381000" cy="2590800"/>
          </a:xfrm>
          <a:prstGeom prst="rightBrace">
            <a:avLst/>
          </a:prstGeom>
          <a:noFill/>
          <a:ln w="3810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135178" name="Rectangle 10"/>
          <p:cNvSpPr>
            <a:spLocks noChangeArrowheads="1"/>
          </p:cNvSpPr>
          <p:nvPr/>
        </p:nvSpPr>
        <p:spPr bwMode="auto">
          <a:xfrm>
            <a:off x="5562600" y="2330450"/>
            <a:ext cx="3581400" cy="221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3367"/>
                </a:solidFill>
                <a:effectLst/>
                <a:uLnTx/>
                <a:uFillTx/>
                <a:latin typeface="Arial" charset="0"/>
                <a:ea typeface="ＭＳ Ｐゴシック" charset="0"/>
              </a:rPr>
              <a:t>Use a shared secret key</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3367"/>
                </a:solidFill>
                <a:effectLst/>
                <a:uLnTx/>
                <a:uFillTx/>
                <a:latin typeface="Arial" charset="0"/>
                <a:ea typeface="ＭＳ Ｐゴシック" charset="0"/>
              </a:rPr>
              <a:t>(symmetric)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3367"/>
                </a:solidFill>
                <a:effectLst/>
                <a:uLnTx/>
                <a:uFillTx/>
                <a:latin typeface="Arial" charset="0"/>
                <a:ea typeface="ＭＳ Ｐゴシック" charset="0"/>
              </a:rPr>
              <a:t>or</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3367"/>
                </a:solidFill>
                <a:effectLst/>
                <a:uLnTx/>
                <a:uFillTx/>
                <a:latin typeface="Arial" charset="0"/>
                <a:ea typeface="ＭＳ Ｐゴシック" charset="0"/>
              </a:rPr>
              <a:t>use a keypair</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3367"/>
                </a:solidFill>
                <a:effectLst/>
                <a:uLnTx/>
                <a:uFillTx/>
                <a:latin typeface="Arial" charset="0"/>
                <a:ea typeface="ＭＳ Ｐゴシック" charset="0"/>
              </a:rPr>
              <a:t>one public, one private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3367"/>
                </a:solidFill>
                <a:effectLst/>
                <a:uLnTx/>
                <a:uFillTx/>
                <a:latin typeface="Arial" charset="0"/>
                <a:ea typeface="ＭＳ Ｐゴシック" charset="0"/>
              </a:rPr>
              <a:t>(asymmetric)</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3367"/>
              </a:solidFill>
              <a:effectLst/>
              <a:uLnTx/>
              <a:uFillTx/>
              <a:latin typeface="Arial" charset="0"/>
              <a:ea typeface="ＭＳ Ｐゴシック" charset="0"/>
            </a:endParaRPr>
          </a:p>
        </p:txBody>
      </p:sp>
      <p:sp>
        <p:nvSpPr>
          <p:cNvPr id="12" name="Rectangle 11"/>
          <p:cNvSpPr/>
          <p:nvPr/>
        </p:nvSpPr>
        <p:spPr>
          <a:xfrm>
            <a:off x="2438400" y="5715000"/>
            <a:ext cx="3581400" cy="984250"/>
          </a:xfrm>
          <a:prstGeom prst="rect">
            <a:avLst/>
          </a:prstGeom>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lumMod val="50000"/>
                  </a:prstClr>
                </a:solidFill>
                <a:effectLst/>
                <a:uLnTx/>
                <a:uFillTx/>
                <a:latin typeface="Arial" charset="0"/>
                <a:ea typeface="ＭＳ Ｐゴシック" charset="0"/>
              </a:rPr>
              <a:t>useful for</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lumMod val="50000"/>
                  </a:prstClr>
                </a:solidFill>
                <a:effectLst/>
                <a:uLnTx/>
                <a:uFillTx/>
                <a:latin typeface="Arial" charset="0"/>
                <a:ea typeface="ＭＳ Ｐゴシック" charset="0"/>
              </a:rPr>
              <a:t>fingerprinting data</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lumMod val="65000"/>
                </a:prstClr>
              </a:solidFill>
              <a:effectLst/>
              <a:uLnTx/>
              <a:uFillTx/>
              <a:latin typeface="Arial" charset="0"/>
              <a:ea typeface="ＭＳ Ｐゴシック" charset="0"/>
            </a:endParaRPr>
          </a:p>
        </p:txBody>
      </p:sp>
    </p:spTree>
    <p:extLst>
      <p:ext uri="{BB962C8B-B14F-4D97-AF65-F5344CB8AC3E}">
        <p14:creationId xmlns:p14="http://schemas.microsoft.com/office/powerpoint/2010/main" val="4076144205"/>
      </p:ext>
    </p:extLst>
  </p:cSld>
  <p:clrMapOvr>
    <a:masterClrMapping/>
  </p:clrMapOvr>
</p:sld>
</file>

<file path=ppt/theme/theme1.xml><?xml version="1.0" encoding="utf-8"?>
<a:theme xmlns:a="http://schemas.openxmlformats.org/drawingml/2006/main" name="Default Design">
  <a:themeElements>
    <a:clrScheme name="Custom 5">
      <a:dk1>
        <a:srgbClr val="003367"/>
      </a:dk1>
      <a:lt1>
        <a:srgbClr val="37305A"/>
      </a:lt1>
      <a:dk2>
        <a:srgbClr val="E0E4DC"/>
      </a:dk2>
      <a:lt2>
        <a:srgbClr val="B5B5B5"/>
      </a:lt2>
      <a:accent1>
        <a:srgbClr val="4D8CF1"/>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WinHec Template v10">
  <a:themeElements>
    <a:clrScheme name="WinHec Template v10 1">
      <a:dk1>
        <a:srgbClr val="000000"/>
      </a:dk1>
      <a:lt1>
        <a:srgbClr val="FFFFFF"/>
      </a:lt1>
      <a:dk2>
        <a:srgbClr val="00478E"/>
      </a:dk2>
      <a:lt2>
        <a:srgbClr val="F7AB3B"/>
      </a:lt2>
      <a:accent1>
        <a:srgbClr val="F2D468"/>
      </a:accent1>
      <a:accent2>
        <a:srgbClr val="F5862B"/>
      </a:accent2>
      <a:accent3>
        <a:srgbClr val="AAB1C6"/>
      </a:accent3>
      <a:accent4>
        <a:srgbClr val="DADADA"/>
      </a:accent4>
      <a:accent5>
        <a:srgbClr val="F7E6B9"/>
      </a:accent5>
      <a:accent6>
        <a:srgbClr val="DE7926"/>
      </a:accent6>
      <a:hlink>
        <a:srgbClr val="4FC95B"/>
      </a:hlink>
      <a:folHlink>
        <a:srgbClr val="40A1F2"/>
      </a:folHlink>
    </a:clrScheme>
    <a:fontScheme name="WinHec Template v1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2">
                <a:gamma/>
                <a:shade val="56078"/>
                <a:invGamma/>
              </a:schemeClr>
            </a:gs>
            <a:gs pos="50000">
              <a:schemeClr val="accent2"/>
            </a:gs>
            <a:gs pos="100000">
              <a:schemeClr val="accent2">
                <a:gamma/>
                <a:shade val="56078"/>
                <a:invGamma/>
              </a:schemeClr>
            </a:gs>
          </a:gsLst>
          <a:lin ang="2700000" scaled="1"/>
        </a:gradFill>
        <a:ln w="12700"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gradFill rotWithShape="0">
          <a:gsLst>
            <a:gs pos="0">
              <a:schemeClr val="accent2">
                <a:gamma/>
                <a:shade val="56078"/>
                <a:invGamma/>
              </a:schemeClr>
            </a:gs>
            <a:gs pos="50000">
              <a:schemeClr val="accent2"/>
            </a:gs>
            <a:gs pos="100000">
              <a:schemeClr val="accent2">
                <a:gamma/>
                <a:shade val="56078"/>
                <a:invGamma/>
              </a:schemeClr>
            </a:gs>
          </a:gsLst>
          <a:lin ang="2700000" scaled="1"/>
        </a:gradFill>
        <a:ln w="12700"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WinHec Template v10 1">
        <a:dk1>
          <a:srgbClr val="000000"/>
        </a:dk1>
        <a:lt1>
          <a:srgbClr val="FFFFFF"/>
        </a:lt1>
        <a:dk2>
          <a:srgbClr val="00478E"/>
        </a:dk2>
        <a:lt2>
          <a:srgbClr val="F7AB3B"/>
        </a:lt2>
        <a:accent1>
          <a:srgbClr val="F2D468"/>
        </a:accent1>
        <a:accent2>
          <a:srgbClr val="F5862B"/>
        </a:accent2>
        <a:accent3>
          <a:srgbClr val="AAB1C6"/>
        </a:accent3>
        <a:accent4>
          <a:srgbClr val="DADADA"/>
        </a:accent4>
        <a:accent5>
          <a:srgbClr val="F7E6B9"/>
        </a:accent5>
        <a:accent6>
          <a:srgbClr val="DE7926"/>
        </a:accent6>
        <a:hlink>
          <a:srgbClr val="4FC95B"/>
        </a:hlink>
        <a:folHlink>
          <a:srgbClr val="40A1F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plate">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214080</TotalTime>
  <Words>2200</Words>
  <Application>Microsoft Macintosh PowerPoint</Application>
  <PresentationFormat>On-screen Show (4:3)</PresentationFormat>
  <Paragraphs>217</Paragraphs>
  <Slides>34</Slides>
  <Notes>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Apple Chancery</vt:lpstr>
      <vt:lpstr>Arial</vt:lpstr>
      <vt:lpstr>Calibri</vt:lpstr>
      <vt:lpstr>Comic Sans MS</vt:lpstr>
      <vt:lpstr>Copperplate Gothic Bold</vt:lpstr>
      <vt:lpstr>Courier New</vt:lpstr>
      <vt:lpstr>Edwardian Script ITC</vt:lpstr>
      <vt:lpstr>Gill Sans MT</vt:lpstr>
      <vt:lpstr>Times New Roman</vt:lpstr>
      <vt:lpstr>Wingdings</vt:lpstr>
      <vt:lpstr>Default Design</vt:lpstr>
      <vt:lpstr>WinHec Template v10</vt:lpstr>
      <vt:lpstr>template</vt:lpstr>
      <vt:lpstr>PowerPoint Presentation</vt:lpstr>
      <vt:lpstr>PowerPoint Presentation</vt:lpstr>
      <vt:lpstr>Mallory-in-the-Middle attack</vt:lpstr>
      <vt:lpstr>PowerPoint Presentation</vt:lpstr>
      <vt:lpstr>PowerPoint Presentation</vt:lpstr>
      <vt:lpstr>Hijacking a connection</vt:lpstr>
      <vt:lpstr>MITM: Spelling it out</vt:lpstr>
      <vt:lpstr>End-to-end security: HTTPS</vt:lpstr>
      <vt:lpstr>Crypto primitives</vt:lpstr>
      <vt:lpstr> TLS or HTTPS Cartoonishly Oversimplified, Version 1</vt:lpstr>
      <vt:lpstr>Mal-in-the-Middle attack: oops</vt:lpstr>
      <vt:lpstr>Finding the key</vt:lpstr>
      <vt:lpstr>Endorsements: certificates</vt:lpstr>
      <vt:lpstr>How does C know the public key of S?</vt:lpstr>
      <vt:lpstr>PowerPoint Presentation</vt:lpstr>
      <vt:lpstr> TLS or HTTPS Cartoonishly Oversimplified, Version 2</vt:lpstr>
      <vt:lpstr>Digital Signature</vt:lpstr>
      <vt:lpstr>PowerPoint Presentation</vt:lpstr>
      <vt:lpstr>A key point</vt:lpstr>
      <vt:lpstr>Certificates: a general view </vt:lpstr>
      <vt:lpstr>A Digital Certificate (X.509)</vt:lpstr>
      <vt:lpstr>“It’s not hard”</vt:lpstr>
      <vt:lpstr>PowerPoint Presentation</vt:lpstr>
      <vt:lpstr>Take a breath Not quite done yet</vt:lpstr>
      <vt:lpstr>Who does your browser trust?</vt:lpstr>
      <vt:lpstr>Browser CA list: what could go wrong?</vt:lpstr>
      <vt:lpstr>Who is the adversary?</vt:lpstr>
      <vt:lpstr>PowerPoint Presentation</vt:lpstr>
      <vt:lpstr>PKI: What could go wrong?</vt:lpstr>
      <vt:lpstr>PowerPoint Presentation</vt:lpstr>
      <vt:lpstr>PowerPoint Presentation</vt:lpstr>
      <vt:lpstr>PowerPoint Presentation</vt:lpstr>
      <vt:lpstr>Spelling it out: HTTPS/SSL/TLS</vt:lpstr>
      <vt:lpstr>Summary: relevant crypto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 About Systems</dc:title>
  <dc:subject/>
  <dc:creator>Jeff Chase</dc:creator>
  <cp:keywords/>
  <dc:description/>
  <cp:lastModifiedBy>Jeff Chase</cp:lastModifiedBy>
  <cp:revision>5652</cp:revision>
  <cp:lastPrinted>2019-11-22T19:52:04Z</cp:lastPrinted>
  <dcterms:created xsi:type="dcterms:W3CDTF">2011-04-11T18:52:21Z</dcterms:created>
  <dcterms:modified xsi:type="dcterms:W3CDTF">2020-10-11T17:23:49Z</dcterms:modified>
  <cp:category/>
</cp:coreProperties>
</file>